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05" r:id="rId2"/>
    <p:sldId id="406" r:id="rId3"/>
    <p:sldId id="407" r:id="rId4"/>
    <p:sldId id="2134804180" r:id="rId5"/>
    <p:sldId id="2134804181" r:id="rId6"/>
    <p:sldId id="2134804182" r:id="rId7"/>
    <p:sldId id="2134804183" r:id="rId8"/>
    <p:sldId id="2134804186" r:id="rId9"/>
    <p:sldId id="21348041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38"/>
    <p:restoredTop sz="96296"/>
  </p:normalViewPr>
  <p:slideViewPr>
    <p:cSldViewPr snapToGrid="0">
      <p:cViewPr varScale="1">
        <p:scale>
          <a:sx n="46" d="100"/>
          <a:sy n="46" d="100"/>
        </p:scale>
        <p:origin x="176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5D774-CAC3-FE4B-8DA9-03F65CC49547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0CDF-5A77-AA4E-A3FA-ED6F42ECA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28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031F-23BD-B08D-3273-3D9B2E6B9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16736-5CD1-858A-2174-35FE481F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AE06-410A-D369-8323-25BF0539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D98EC-2CF3-89E9-CC98-D81BA5C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44E4-ED2A-97EF-5657-DE3032DA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99B3-ECFA-4E17-03F4-3A77B21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06337-6623-F3CB-A97B-90F763EEC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7670-A767-3AAE-70A3-630D3453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6909-E73A-81DA-146D-2F35E18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F909-2786-0618-048D-5F4CD38D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D8056-0A96-3BB8-5D9B-80BB1F13A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AC798-A209-A170-561C-E3BF34599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D4D07-8525-1C1F-2775-AE033645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D827-FC1D-A336-D0D5-5A3A5002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AEFC-E0A5-E9B4-DDFB-12FB8914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647D-2977-E99A-DF65-0D9916FA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6AFC-83EA-5C90-4BC3-7B06A2208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CB4C-11FF-5B4E-FF9C-C4200177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D4539-D94F-B499-61DA-D5B2C01C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42E40-42A9-3E2D-3264-3E3B5609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A9A6-1268-95E9-7FA3-CBFCDF51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881C-B110-23E9-1AEF-FA5DD15EE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DE6F-209C-F127-88C2-99EFB4BE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B782-000A-7E3A-3D1B-0F19DEEF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87E6-6614-BB91-2244-7D9AE9B5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C488-67D1-734A-8BBA-F63E2F8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9F6E-65BB-C9CC-25C7-9EE9EE1EB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04AC4-B00C-3FD9-BF94-5F357568C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2091B-D3C9-790C-CB50-030B4922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FBEBC-BD17-AEE3-9E17-841AA3E0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DEAFA-FD8C-40B6-1752-3F715ADC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A3CF-1E36-70D0-569A-37A85216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92706-684A-742A-973F-49AE5870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36F50-FCB4-0E25-044A-2C76403B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C8DDB-3FAE-78C5-48D9-27636AE09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C0789-4725-D9DC-34A4-3264CF932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69F508-5627-5583-9486-BB6068DC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A894A-1826-E699-8109-7F43F7F9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E484F-AFEA-7902-DDC1-9734B9DC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CBBA-180C-1471-082A-BBA81529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32939-E525-16F5-BDBC-D3AC9911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8685-C801-15F1-C79F-B3C90050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02F67-36C9-3951-FAEF-C4692B05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D8EB7-74A3-52BC-1100-94E76774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7C67-D267-1FD6-3D05-5D525867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B6637-C79C-345D-C8AD-C7B9760F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2392-9BDE-15DB-6D5F-CC1D6D76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49C8-CED9-F6CC-F9A7-A9AFA7A6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AE100-92F4-B320-29C2-9A7F5BC5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F2314-2C2F-B927-E34C-CEABBA97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4AAD8-3E09-6A68-656C-54CAF905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51197-5FF4-DA5A-5A83-323FC8A7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4DC5-9556-2B88-9AE4-45FE1676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2ABEB-E510-3C09-408B-7B899A10F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8AD0-16CF-751E-B589-0EB6B27A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5D74E-AF57-8DC5-99F5-38B8C911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D95FF-26B0-AF2B-DC31-8CA96154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82307-D8B8-B0E5-6902-27635E3D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1DF88-6403-0B57-4AD6-AF744715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A352-B1A8-D704-0D6D-22B03DB74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D503A-BF2E-BB25-DE44-EACC058B9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AF2D0-F1B0-4F43-AFE6-DF6139B9A5A1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AAAC5-9657-F027-DD02-ED368868B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5648B-E9BF-E0C2-91D2-E6196C1E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BE78-2B01-A741-B333-E91D60249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green energy company&#10;&#10;Description automatically generated with medium confidence">
            <a:extLst>
              <a:ext uri="{FF2B5EF4-FFF2-40B4-BE49-F238E27FC236}">
                <a16:creationId xmlns:a16="http://schemas.microsoft.com/office/drawing/2014/main" id="{2B529397-9B0D-C0DA-0E64-30170B330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1" b="137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54DBB-96EE-E76D-075E-F2828DCF4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0" y="5907149"/>
            <a:ext cx="65053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men with a microphone&#10;&#10;Description automatically generated">
            <a:extLst>
              <a:ext uri="{FF2B5EF4-FFF2-40B4-BE49-F238E27FC236}">
                <a16:creationId xmlns:a16="http://schemas.microsoft.com/office/drawing/2014/main" id="{EFE77F9C-A961-434B-C035-4A6F28BF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06871"/>
            <a:ext cx="10905066" cy="32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op view of a building&#10;&#10;Description automatically generated">
            <a:extLst>
              <a:ext uri="{FF2B5EF4-FFF2-40B4-BE49-F238E27FC236}">
                <a16:creationId xmlns:a16="http://schemas.microsoft.com/office/drawing/2014/main" id="{B1D54C08-C7FD-394D-71E5-AD79AF7E0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66"/>
            <a:ext cx="12192000" cy="6829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E26DD-963F-4552-CD68-9C5CD289060A}"/>
              </a:ext>
            </a:extLst>
          </p:cNvPr>
          <p:cNvSpPr txBox="1"/>
          <p:nvPr/>
        </p:nvSpPr>
        <p:spPr>
          <a:xfrm>
            <a:off x="0" y="3782728"/>
            <a:ext cx="12192000" cy="24929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rPr>
              <a:t>India Cooling Action Plan</a:t>
            </a:r>
          </a:p>
          <a:p>
            <a:pPr algn="ctr"/>
            <a:r>
              <a:rPr lang="en-US" sz="2800" kern="1200" dirty="0">
                <a:solidFill>
                  <a:schemeClr val="tx1"/>
                </a:solidFill>
                <a:latin typeface="Oswald" pitchFamily="2" charset="77"/>
                <a:ea typeface="+mn-ea"/>
                <a:cs typeface="+mn-cs"/>
              </a:rPr>
              <a:t>Lessons so far, and the way forward</a:t>
            </a:r>
          </a:p>
          <a:p>
            <a:pPr algn="ctr"/>
            <a:endParaRPr lang="en-US" sz="2000" b="1" i="0" u="none" strike="noStrike" cap="none" dirty="0">
              <a:solidFill>
                <a:schemeClr val="tx1"/>
              </a:solidFill>
              <a:latin typeface="Oswald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Chandra Bhushan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CEO &amp; President, </a:t>
            </a:r>
            <a:r>
              <a:rPr lang="en-US" sz="2000" i="0" u="none" strike="noStrike" cap="none" dirty="0" err="1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iFOREST</a:t>
            </a:r>
            <a:endParaRPr lang="en-US" sz="2000" i="0" u="none" strike="noStrike" cap="none" dirty="0">
              <a:solidFill>
                <a:schemeClr val="tx1"/>
              </a:solidFill>
              <a:latin typeface="Oswald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tx1"/>
              </a:solidFill>
              <a:latin typeface="Oswald" pitchFamily="2" charset="77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chemeClr val="tx1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December 9,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1A60CF-6F7F-CA5F-07FD-F891E17F1FED}"/>
              </a:ext>
            </a:extLst>
          </p:cNvPr>
          <p:cNvSpPr txBox="1"/>
          <p:nvPr/>
        </p:nvSpPr>
        <p:spPr>
          <a:xfrm>
            <a:off x="6580095" y="1874727"/>
            <a:ext cx="5410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Oswald" pitchFamily="2" charset="77"/>
              </a:rPr>
              <a:t>COP28 pledge to curb cooling emissions backed by 63 countries.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Oswald" pitchFamily="2" charset="77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Oswald" pitchFamily="2" charset="77"/>
              </a:rPr>
              <a:t>Countries commit to reduce their cooling-related emissions by at least 68% by 2050 compared to 2022 levels, along with a suite of other targets including establishing minimum energy performance standards by 2030.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FDA25-6E0C-2EAD-CAB6-514C15AD3648}"/>
              </a:ext>
            </a:extLst>
          </p:cNvPr>
          <p:cNvSpPr/>
          <p:nvPr/>
        </p:nvSpPr>
        <p:spPr>
          <a:xfrm>
            <a:off x="0" y="521141"/>
            <a:ext cx="12192000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COOLING ON COP28 AGENDA</a:t>
            </a:r>
          </a:p>
        </p:txBody>
      </p:sp>
      <p:pic>
        <p:nvPicPr>
          <p:cNvPr id="6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26D3CF95-738A-6CB3-7A42-2CD4659A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2" y="6290266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standing in front of a large screen&#10;&#10;Description automatically generated">
            <a:extLst>
              <a:ext uri="{FF2B5EF4-FFF2-40B4-BE49-F238E27FC236}">
                <a16:creationId xmlns:a16="http://schemas.microsoft.com/office/drawing/2014/main" id="{34556A61-D1BA-6FB5-722E-990119A62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150"/>
            <a:ext cx="6580095" cy="36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4FDF59-7FD3-4CE1-9786-155C17C55FF0}"/>
              </a:ext>
            </a:extLst>
          </p:cNvPr>
          <p:cNvSpPr/>
          <p:nvPr/>
        </p:nvSpPr>
        <p:spPr>
          <a:xfrm>
            <a:off x="0" y="459960"/>
            <a:ext cx="6384968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India Cooling Action Plan – Requirement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6073A-E413-2CDB-C143-4D6876ABF417}"/>
              </a:ext>
            </a:extLst>
          </p:cNvPr>
          <p:cNvSpPr txBox="1"/>
          <p:nvPr/>
        </p:nvSpPr>
        <p:spPr>
          <a:xfrm>
            <a:off x="719558" y="1590572"/>
            <a:ext cx="512306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Oswald" pitchFamily="2" charset="77"/>
              </a:rPr>
              <a:t>Increasing </a:t>
            </a:r>
            <a:r>
              <a:rPr lang="en-IN" sz="2000" dirty="0">
                <a:effectLst/>
                <a:latin typeface="Oswald" pitchFamily="2" charset="77"/>
              </a:rPr>
              <a:t>incidences of heatwaves and rising humidity – Access to Cooling an Equity Issue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Ownership of ACs tripled since 2010 to reach 24 units per 100 households.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Space cooling now accounts for 10% of the total electricity demand (21% higher than its 2019 share).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By 2050, the household AC ownership is projected to increase nine-fold, leading to a nine-fold increase in cooling demand – maximum among major countries.</a:t>
            </a:r>
          </a:p>
        </p:txBody>
      </p:sp>
      <p:pic>
        <p:nvPicPr>
          <p:cNvPr id="21" name="Picture 20" descr="A graph of a graph showing the temperature of a person&#10;&#10;Description automatically generated with medium confidence">
            <a:extLst>
              <a:ext uri="{FF2B5EF4-FFF2-40B4-BE49-F238E27FC236}">
                <a16:creationId xmlns:a16="http://schemas.microsoft.com/office/drawing/2014/main" id="{4EA5BF99-545C-5EB7-56DC-BBEFD5B3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1"/>
          <a:stretch/>
        </p:blipFill>
        <p:spPr bwMode="auto">
          <a:xfrm>
            <a:off x="6485414" y="726156"/>
            <a:ext cx="5123060" cy="2656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55C110-6D0F-616F-48A8-E835C7646BEB}"/>
              </a:ext>
            </a:extLst>
          </p:cNvPr>
          <p:cNvSpPr txBox="1"/>
          <p:nvPr/>
        </p:nvSpPr>
        <p:spPr>
          <a:xfrm>
            <a:off x="6384968" y="418380"/>
            <a:ext cx="47055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Daily average electricity load against daily temperature</a:t>
            </a:r>
            <a:endParaRPr lang="en-US" dirty="0">
              <a:latin typeface="Oswald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599FAC-D537-BECF-5FCF-4E7E7CA83342}"/>
              </a:ext>
            </a:extLst>
          </p:cNvPr>
          <p:cNvSpPr txBox="1"/>
          <p:nvPr/>
        </p:nvSpPr>
        <p:spPr>
          <a:xfrm>
            <a:off x="6243452" y="3560342"/>
            <a:ext cx="5006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Electricity peak demand projections</a:t>
            </a:r>
            <a:r>
              <a:rPr lang="en-IN" dirty="0">
                <a:effectLst/>
                <a:latin typeface="Oswald" pitchFamily="2" charset="77"/>
              </a:rPr>
              <a:t> </a:t>
            </a:r>
            <a:endParaRPr lang="en-US" dirty="0">
              <a:latin typeface="Oswald" pitchFamily="2" charset="77"/>
            </a:endParaRPr>
          </a:p>
        </p:txBody>
      </p:sp>
      <p:pic>
        <p:nvPicPr>
          <p:cNvPr id="26" name="Picture 25" descr="A graph of a number of countries/regions&#10;&#10;Description automatically generated with medium confidence">
            <a:extLst>
              <a:ext uri="{FF2B5EF4-FFF2-40B4-BE49-F238E27FC236}">
                <a16:creationId xmlns:a16="http://schemas.microsoft.com/office/drawing/2014/main" id="{E1442684-D39E-8DD6-B178-DEC1E2F61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/>
          <a:stretch/>
        </p:blipFill>
        <p:spPr bwMode="auto">
          <a:xfrm>
            <a:off x="5984723" y="3910386"/>
            <a:ext cx="5935244" cy="2529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48E4D7-12A0-7ABE-00BD-5FD9BBC4C97C}"/>
              </a:ext>
            </a:extLst>
          </p:cNvPr>
          <p:cNvSpPr txBox="1"/>
          <p:nvPr/>
        </p:nvSpPr>
        <p:spPr>
          <a:xfrm>
            <a:off x="6269834" y="6481887"/>
            <a:ext cx="53650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Oswald" pitchFamily="2" charset="77"/>
              </a:rPr>
              <a:t>Source: World Energy Outlook 2023 </a:t>
            </a:r>
          </a:p>
        </p:txBody>
      </p:sp>
      <p:pic>
        <p:nvPicPr>
          <p:cNvPr id="2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A9602A3D-3C59-8BD5-7802-D1DE16E9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2" y="6383571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0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4FDF59-7FD3-4CE1-9786-155C17C55FF0}"/>
              </a:ext>
            </a:extLst>
          </p:cNvPr>
          <p:cNvSpPr/>
          <p:nvPr/>
        </p:nvSpPr>
        <p:spPr>
          <a:xfrm>
            <a:off x="0" y="2554017"/>
            <a:ext cx="3847605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ICAP Targets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E57E3-459B-B346-230A-1F45889F1A38}"/>
              </a:ext>
            </a:extLst>
          </p:cNvPr>
          <p:cNvSpPr txBox="1"/>
          <p:nvPr/>
        </p:nvSpPr>
        <p:spPr>
          <a:xfrm>
            <a:off x="4021017" y="1792167"/>
            <a:ext cx="790134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Oswald" pitchFamily="2" charset="77"/>
              </a:rPr>
              <a:t>Reduce cooling demand across sectors by 20-25%</a:t>
            </a:r>
            <a:r>
              <a:rPr lang="en-IN" sz="2400" dirty="0">
                <a:latin typeface="Oswald" pitchFamily="2" charset="77"/>
              </a:rPr>
              <a:t> </a:t>
            </a:r>
            <a:r>
              <a:rPr lang="en-IN" sz="2400" dirty="0">
                <a:effectLst/>
                <a:latin typeface="Oswald" pitchFamily="2" charset="77"/>
              </a:rPr>
              <a:t>by 2037-38.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Oswald" pitchFamily="2" charset="77"/>
              </a:rPr>
              <a:t>Reduce cooling energy requirements by 25-40% by</a:t>
            </a:r>
            <a:r>
              <a:rPr lang="en-IN" sz="2400" dirty="0">
                <a:latin typeface="Oswald" pitchFamily="2" charset="77"/>
              </a:rPr>
              <a:t> </a:t>
            </a:r>
            <a:r>
              <a:rPr lang="en-IN" sz="2400" dirty="0">
                <a:effectLst/>
                <a:latin typeface="Oswald" pitchFamily="2" charset="77"/>
              </a:rPr>
              <a:t>2037-38.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Oswald" pitchFamily="2" charset="77"/>
              </a:rPr>
              <a:t>Reduce refrigerant demand by 25-30% by 2037-38.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Oswald" pitchFamily="2" charset="77"/>
              </a:rPr>
              <a:t>Recognise cooling and related areas as a thrust area</a:t>
            </a:r>
            <a:r>
              <a:rPr lang="en-IN" sz="2400" dirty="0">
                <a:latin typeface="Oswald" pitchFamily="2" charset="77"/>
              </a:rPr>
              <a:t> </a:t>
            </a:r>
            <a:r>
              <a:rPr lang="en-IN" sz="2400" dirty="0">
                <a:effectLst/>
                <a:latin typeface="Oswald" pitchFamily="2" charset="77"/>
              </a:rPr>
              <a:t>of research.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effectLst/>
                <a:latin typeface="Oswald" pitchFamily="2" charset="77"/>
              </a:rPr>
              <a:t>Train and certify 100,000 servicing sector</a:t>
            </a:r>
            <a:r>
              <a:rPr lang="en-IN" sz="2400" dirty="0">
                <a:latin typeface="Oswald" pitchFamily="2" charset="77"/>
              </a:rPr>
              <a:t> </a:t>
            </a:r>
            <a:r>
              <a:rPr lang="en-IN" sz="2400" dirty="0">
                <a:effectLst/>
                <a:latin typeface="Oswald" pitchFamily="2" charset="77"/>
              </a:rPr>
              <a:t>technicians by 2022-23.</a:t>
            </a:r>
          </a:p>
        </p:txBody>
      </p:sp>
      <p:pic>
        <p:nvPicPr>
          <p:cNvPr id="4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B51B9E12-684C-B14E-448A-857639D7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2" y="6290266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00C493-504C-D3D8-0CB8-FE325030DBD7}"/>
              </a:ext>
            </a:extLst>
          </p:cNvPr>
          <p:cNvCxnSpPr/>
          <p:nvPr/>
        </p:nvCxnSpPr>
        <p:spPr>
          <a:xfrm>
            <a:off x="3764480" y="1615045"/>
            <a:ext cx="0" cy="31588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4FDF59-7FD3-4CE1-9786-155C17C55FF0}"/>
              </a:ext>
            </a:extLst>
          </p:cNvPr>
          <p:cNvSpPr/>
          <p:nvPr/>
        </p:nvSpPr>
        <p:spPr>
          <a:xfrm>
            <a:off x="0" y="376113"/>
            <a:ext cx="12192000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Lessons from ICAP, &amp; the way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E0714-B7D0-C6BD-DA4D-BECE08480016}"/>
              </a:ext>
            </a:extLst>
          </p:cNvPr>
          <p:cNvSpPr txBox="1"/>
          <p:nvPr/>
        </p:nvSpPr>
        <p:spPr>
          <a:xfrm>
            <a:off x="568038" y="1440006"/>
            <a:ext cx="2602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Short-term target vs. Long-term Goal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05E70-48C3-C803-B170-BC2424C89CBD}"/>
              </a:ext>
            </a:extLst>
          </p:cNvPr>
          <p:cNvCxnSpPr>
            <a:cxnSpLocks/>
          </p:cNvCxnSpPr>
          <p:nvPr/>
        </p:nvCxnSpPr>
        <p:spPr>
          <a:xfrm>
            <a:off x="3282685" y="1222837"/>
            <a:ext cx="0" cy="10801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F971A3-60B1-7480-4380-C8DAFD632252}"/>
              </a:ext>
            </a:extLst>
          </p:cNvPr>
          <p:cNvSpPr txBox="1"/>
          <p:nvPr/>
        </p:nvSpPr>
        <p:spPr>
          <a:xfrm>
            <a:off x="3004466" y="1396786"/>
            <a:ext cx="8570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Long-term goal important, but breakdown actions into clear, measurable and short-term targets (3-5 years)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4CB7-F360-7331-4210-3DCCEE9F256E}"/>
              </a:ext>
            </a:extLst>
          </p:cNvPr>
          <p:cNvSpPr txBox="1"/>
          <p:nvPr/>
        </p:nvSpPr>
        <p:spPr>
          <a:xfrm>
            <a:off x="568038" y="5202876"/>
            <a:ext cx="2417754" cy="39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Localisation is crucial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C2080-94A9-D1A8-5E8A-0EBB81AC7B3F}"/>
              </a:ext>
            </a:extLst>
          </p:cNvPr>
          <p:cNvSpPr txBox="1"/>
          <p:nvPr/>
        </p:nvSpPr>
        <p:spPr>
          <a:xfrm>
            <a:off x="3004471" y="4625259"/>
            <a:ext cx="85703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Cooling action plan at a local-level (state and municipality).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Integrate sustainable cooling under green building efforts at the municipal-level.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Optimise cooling demand under demand side management.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Leverage existing environmental legislations for installation, use and maintenance of cooling equipment.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401231-4473-763C-1805-8B3CDDCA5A8A}"/>
              </a:ext>
            </a:extLst>
          </p:cNvPr>
          <p:cNvCxnSpPr>
            <a:cxnSpLocks/>
          </p:cNvCxnSpPr>
          <p:nvPr/>
        </p:nvCxnSpPr>
        <p:spPr>
          <a:xfrm>
            <a:off x="3280702" y="4538612"/>
            <a:ext cx="1983" cy="202563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81CA58-1E28-1A3D-DC2C-0F4CAA5F19A5}"/>
              </a:ext>
            </a:extLst>
          </p:cNvPr>
          <p:cNvSpPr txBox="1"/>
          <p:nvPr/>
        </p:nvSpPr>
        <p:spPr>
          <a:xfrm>
            <a:off x="568039" y="3143197"/>
            <a:ext cx="2417754" cy="39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Synergy is the key word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0681A4-79D9-F052-5B7C-7510B448680D}"/>
              </a:ext>
            </a:extLst>
          </p:cNvPr>
          <p:cNvCxnSpPr>
            <a:cxnSpLocks/>
          </p:cNvCxnSpPr>
          <p:nvPr/>
        </p:nvCxnSpPr>
        <p:spPr>
          <a:xfrm>
            <a:off x="3282686" y="2736545"/>
            <a:ext cx="0" cy="11387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9C0C5F-A4CA-5DE3-3E02-50A0DEF06C25}"/>
              </a:ext>
            </a:extLst>
          </p:cNvPr>
          <p:cNvSpPr txBox="1"/>
          <p:nvPr/>
        </p:nvSpPr>
        <p:spPr>
          <a:xfrm>
            <a:off x="3004466" y="2732913"/>
            <a:ext cx="8570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Link synergies across different sectors</a:t>
            </a:r>
            <a:r>
              <a:rPr lang="en-IN" sz="1800" kern="1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– green building, DSM, appliances, energy price, DRE, smart-grid, refrigerant, carbon finance, technology transition, public procurement.</a:t>
            </a:r>
            <a:endParaRPr lang="en-IN" sz="1800" kern="100" dirty="0">
              <a:effectLst/>
              <a:latin typeface="Oswa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Leverage existing policies and programmes. </a:t>
            </a:r>
          </a:p>
        </p:txBody>
      </p:sp>
      <p:pic>
        <p:nvPicPr>
          <p:cNvPr id="12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7F4E5AC1-9E32-4F5C-1D0D-92E5836C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2" y="6290266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6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4FDF59-7FD3-4CE1-9786-155C17C55FF0}"/>
              </a:ext>
            </a:extLst>
          </p:cNvPr>
          <p:cNvSpPr/>
          <p:nvPr/>
        </p:nvSpPr>
        <p:spPr>
          <a:xfrm>
            <a:off x="0" y="376113"/>
            <a:ext cx="12192000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Lessons from ICAP, &amp; the way forward </a:t>
            </a:r>
            <a:r>
              <a:rPr lang="en-US" sz="3200" dirty="0">
                <a:solidFill>
                  <a:schemeClr val="tx1"/>
                </a:solidFill>
                <a:latin typeface="Oswald" pitchFamily="2" charset="77"/>
              </a:rPr>
              <a:t>(cont..)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E0714-B7D0-C6BD-DA4D-BECE08480016}"/>
              </a:ext>
            </a:extLst>
          </p:cNvPr>
          <p:cNvSpPr txBox="1"/>
          <p:nvPr/>
        </p:nvSpPr>
        <p:spPr>
          <a:xfrm>
            <a:off x="568038" y="2032686"/>
            <a:ext cx="260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Refrigerant transition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05E70-48C3-C803-B170-BC2424C89CBD}"/>
              </a:ext>
            </a:extLst>
          </p:cNvPr>
          <p:cNvCxnSpPr>
            <a:cxnSpLocks/>
          </p:cNvCxnSpPr>
          <p:nvPr/>
        </p:nvCxnSpPr>
        <p:spPr>
          <a:xfrm>
            <a:off x="3282685" y="1428111"/>
            <a:ext cx="0" cy="17537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F971A3-60B1-7480-4380-C8DAFD632252}"/>
              </a:ext>
            </a:extLst>
          </p:cNvPr>
          <p:cNvSpPr txBox="1"/>
          <p:nvPr/>
        </p:nvSpPr>
        <p:spPr>
          <a:xfrm>
            <a:off x="3004466" y="1396786"/>
            <a:ext cx="857030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Natural Refrigerant standards in India  -- Adoption of IEC 60335-2-40, ISO 5149-1:2014 &amp; Ammonia for cold chains.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77% RAC can be converted to natural refrigerant with the existing technology = emission saving of 50 MTCO</a:t>
            </a:r>
            <a:r>
              <a:rPr lang="en-IN" sz="1800" kern="100" baseline="-250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/year between 2025 and 2030.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Important for leapfrogging the ’Chemical Treadmill’ and IPR stranglehold of few companies.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4CB7-F360-7331-4210-3DCCEE9F256E}"/>
              </a:ext>
            </a:extLst>
          </p:cNvPr>
          <p:cNvSpPr txBox="1"/>
          <p:nvPr/>
        </p:nvSpPr>
        <p:spPr>
          <a:xfrm>
            <a:off x="568037" y="4363124"/>
            <a:ext cx="2598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Pooling together 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C2080-94A9-D1A8-5E8A-0EBB81AC7B3F}"/>
              </a:ext>
            </a:extLst>
          </p:cNvPr>
          <p:cNvSpPr txBox="1"/>
          <p:nvPr/>
        </p:nvSpPr>
        <p:spPr>
          <a:xfrm>
            <a:off x="3004471" y="3785507"/>
            <a:ext cx="857030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Clubbing national and international finance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National: incentives for EE, Green buildings, DSM, public procurement etc.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International:</a:t>
            </a:r>
          </a:p>
          <a:p>
            <a:pPr marL="1246188" lvl="3" indent="-4889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Multilateral Fund on the Montreal Protocol – Refrigerant transition </a:t>
            </a:r>
          </a:p>
          <a:p>
            <a:pPr marL="1246188" lvl="3" indent="-4889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Carbon market – Energy Efficiency</a:t>
            </a:r>
          </a:p>
          <a:p>
            <a:pPr marL="1246188" lvl="3" indent="-4889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Other bilateral and multilateral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401231-4473-763C-1805-8B3CDDCA5A8A}"/>
              </a:ext>
            </a:extLst>
          </p:cNvPr>
          <p:cNvCxnSpPr>
            <a:cxnSpLocks/>
          </p:cNvCxnSpPr>
          <p:nvPr/>
        </p:nvCxnSpPr>
        <p:spPr>
          <a:xfrm>
            <a:off x="3280702" y="3736181"/>
            <a:ext cx="0" cy="25730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8F48B182-F393-CC78-E2FA-1F1BB1F6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2" y="6290266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7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4FDF59-7FD3-4CE1-9786-155C17C55FF0}"/>
              </a:ext>
            </a:extLst>
          </p:cNvPr>
          <p:cNvSpPr/>
          <p:nvPr/>
        </p:nvSpPr>
        <p:spPr>
          <a:xfrm>
            <a:off x="0" y="376113"/>
            <a:ext cx="12192000" cy="70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Oswald" pitchFamily="2" charset="77"/>
              </a:rPr>
              <a:t>Lessons from ICAP, &amp; the way forward </a:t>
            </a:r>
            <a:r>
              <a:rPr lang="en-US" sz="3200" dirty="0">
                <a:solidFill>
                  <a:schemeClr val="tx1"/>
                </a:solidFill>
                <a:latin typeface="Oswald" pitchFamily="2" charset="77"/>
              </a:rPr>
              <a:t>(cont..)</a:t>
            </a:r>
            <a:endParaRPr lang="en-US" sz="3200" b="1" dirty="0">
              <a:solidFill>
                <a:schemeClr val="tx1"/>
              </a:solidFill>
              <a:latin typeface="Oswa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E0714-B7D0-C6BD-DA4D-BECE08480016}"/>
              </a:ext>
            </a:extLst>
          </p:cNvPr>
          <p:cNvSpPr txBox="1"/>
          <p:nvPr/>
        </p:nvSpPr>
        <p:spPr>
          <a:xfrm>
            <a:off x="568038" y="2146856"/>
            <a:ext cx="260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NIK technology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05E70-48C3-C803-B170-BC2424C89CBD}"/>
              </a:ext>
            </a:extLst>
          </p:cNvPr>
          <p:cNvCxnSpPr>
            <a:cxnSpLocks/>
          </p:cNvCxnSpPr>
          <p:nvPr/>
        </p:nvCxnSpPr>
        <p:spPr>
          <a:xfrm>
            <a:off x="3282685" y="1614720"/>
            <a:ext cx="0" cy="14643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F971A3-60B1-7480-4380-C8DAFD632252}"/>
              </a:ext>
            </a:extLst>
          </p:cNvPr>
          <p:cNvSpPr txBox="1"/>
          <p:nvPr/>
        </p:nvSpPr>
        <p:spPr>
          <a:xfrm>
            <a:off x="3004466" y="1770009"/>
            <a:ext cx="857030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Alternative to vapor compression essential to reduce energy demand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Need for dedicated funding under Montreal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R&amp;D and demonstration.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4CB7-F360-7331-4210-3DCCEE9F256E}"/>
              </a:ext>
            </a:extLst>
          </p:cNvPr>
          <p:cNvSpPr txBox="1"/>
          <p:nvPr/>
        </p:nvSpPr>
        <p:spPr>
          <a:xfrm>
            <a:off x="568038" y="4139188"/>
            <a:ext cx="2417754" cy="39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effectLst/>
                <a:latin typeface="Oswald" pitchFamily="2" charset="77"/>
              </a:rPr>
              <a:t>Skilling and Reskilling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C2080-94A9-D1A8-5E8A-0EBB81AC7B3F}"/>
              </a:ext>
            </a:extLst>
          </p:cNvPr>
          <p:cNvSpPr txBox="1"/>
          <p:nvPr/>
        </p:nvSpPr>
        <p:spPr>
          <a:xfrm>
            <a:off x="3053660" y="3937798"/>
            <a:ext cx="85703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All new generation refrigerants have higher risk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sz="1800" kern="1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Reskilling for newer refrigerant and new technologies</a:t>
            </a:r>
            <a:endParaRPr lang="en-IN" sz="1800" kern="100" dirty="0">
              <a:effectLst/>
              <a:latin typeface="Oswa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401231-4473-763C-1805-8B3CDDCA5A8A}"/>
              </a:ext>
            </a:extLst>
          </p:cNvPr>
          <p:cNvCxnSpPr>
            <a:cxnSpLocks/>
          </p:cNvCxnSpPr>
          <p:nvPr/>
        </p:nvCxnSpPr>
        <p:spPr>
          <a:xfrm>
            <a:off x="3282685" y="3939468"/>
            <a:ext cx="0" cy="9639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C150B189-1460-184F-C86D-9D37F760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407" y="6368022"/>
            <a:ext cx="2071688" cy="4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1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513</Words>
  <Application>Microsoft Macintosh PowerPoint</Application>
  <PresentationFormat>Widescreen</PresentationFormat>
  <Paragraphs>56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Akanksha Mary</dc:creator>
  <cp:lastModifiedBy>Akanksha Mary</cp:lastModifiedBy>
  <cp:revision>1</cp:revision>
  <dcterms:created xsi:type="dcterms:W3CDTF">2023-12-15T09:47:32Z</dcterms:created>
  <dcterms:modified xsi:type="dcterms:W3CDTF">2023-12-15T09:49:33Z</dcterms:modified>
</cp:coreProperties>
</file>