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4" r:id="rId1"/>
  </p:sldMasterIdLst>
  <p:notesMasterIdLst>
    <p:notesMasterId r:id="rId10"/>
  </p:notesMasterIdLst>
  <p:sldIdLst>
    <p:sldId id="256" r:id="rId2"/>
    <p:sldId id="453" r:id="rId3"/>
    <p:sldId id="390" r:id="rId4"/>
    <p:sldId id="468" r:id="rId5"/>
    <p:sldId id="456" r:id="rId6"/>
    <p:sldId id="471" r:id="rId7"/>
    <p:sldId id="476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jMfPgONc30dtLT2n+KH2lDx0c1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35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4BDEB45-81A9-4EC0-AAC3-A6CD6996CB06}">
  <a:tblStyle styleId="{E4BDEB45-81A9-4EC0-AAC3-A6CD6996CB0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3741" autoAdjust="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\Desktop\SED%20report%20finalization\Global-Coal-Plant-Tracker-July-2022%20-%20Mandv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\Documents\iForest\Climate%20Projects\SED%20legal%20barriers%20project\SED%20report%20finalization\Global-Coal-Plant-Tracker-July-2022%20-%20Mandv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\Desktop\SED%20report%20finalization\Global-Coal-Plant-Tracker-July-2022%20-%20Mandv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800" dirty="0"/>
              <a:t>Vintage of India’s coal-based power generation fleet</a:t>
            </a:r>
            <a:endParaRPr lang="en-IN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367155992750669E-2"/>
          <c:y val="0.17946920338819358"/>
          <c:w val="0.87256432565365494"/>
          <c:h val="0.6479082955991143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Graphs!$B$3</c:f>
              <c:strCache>
                <c:ptCount val="1"/>
                <c:pt idx="0">
                  <c:v>Capacity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5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/>
          </c:spPr>
          <c:invertIfNegative val="0"/>
          <c:cat>
            <c:numRef>
              <c:f>Graphs!$A$4:$A$55</c:f>
              <c:numCache>
                <c:formatCode>General</c:formatCode>
                <c:ptCount val="52"/>
                <c:pt idx="0">
                  <c:v>57</c:v>
                </c:pt>
                <c:pt idx="1">
                  <c:v>52</c:v>
                </c:pt>
                <c:pt idx="2">
                  <c:v>51</c:v>
                </c:pt>
                <c:pt idx="3">
                  <c:v>50</c:v>
                </c:pt>
                <c:pt idx="4">
                  <c:v>48</c:v>
                </c:pt>
                <c:pt idx="5">
                  <c:v>47</c:v>
                </c:pt>
                <c:pt idx="6">
                  <c:v>45</c:v>
                </c:pt>
                <c:pt idx="7">
                  <c:v>44</c:v>
                </c:pt>
                <c:pt idx="8">
                  <c:v>43</c:v>
                </c:pt>
                <c:pt idx="9">
                  <c:v>42</c:v>
                </c:pt>
                <c:pt idx="10">
                  <c:v>41</c:v>
                </c:pt>
                <c:pt idx="11">
                  <c:v>40</c:v>
                </c:pt>
                <c:pt idx="12">
                  <c:v>39</c:v>
                </c:pt>
                <c:pt idx="13">
                  <c:v>38</c:v>
                </c:pt>
                <c:pt idx="14">
                  <c:v>37</c:v>
                </c:pt>
                <c:pt idx="15">
                  <c:v>36</c:v>
                </c:pt>
                <c:pt idx="16">
                  <c:v>35</c:v>
                </c:pt>
                <c:pt idx="17">
                  <c:v>34</c:v>
                </c:pt>
                <c:pt idx="18">
                  <c:v>33</c:v>
                </c:pt>
                <c:pt idx="19">
                  <c:v>32</c:v>
                </c:pt>
                <c:pt idx="20">
                  <c:v>31</c:v>
                </c:pt>
                <c:pt idx="21">
                  <c:v>30</c:v>
                </c:pt>
                <c:pt idx="22">
                  <c:v>29</c:v>
                </c:pt>
                <c:pt idx="23">
                  <c:v>28</c:v>
                </c:pt>
                <c:pt idx="24">
                  <c:v>27</c:v>
                </c:pt>
                <c:pt idx="25">
                  <c:v>26</c:v>
                </c:pt>
                <c:pt idx="26">
                  <c:v>25</c:v>
                </c:pt>
                <c:pt idx="27">
                  <c:v>24</c:v>
                </c:pt>
                <c:pt idx="28">
                  <c:v>23</c:v>
                </c:pt>
                <c:pt idx="29">
                  <c:v>22</c:v>
                </c:pt>
                <c:pt idx="30">
                  <c:v>21</c:v>
                </c:pt>
                <c:pt idx="31">
                  <c:v>20</c:v>
                </c:pt>
                <c:pt idx="32">
                  <c:v>19</c:v>
                </c:pt>
                <c:pt idx="33">
                  <c:v>18</c:v>
                </c:pt>
                <c:pt idx="34">
                  <c:v>17</c:v>
                </c:pt>
                <c:pt idx="35">
                  <c:v>16</c:v>
                </c:pt>
                <c:pt idx="36">
                  <c:v>15</c:v>
                </c:pt>
                <c:pt idx="37">
                  <c:v>14</c:v>
                </c:pt>
                <c:pt idx="38">
                  <c:v>13</c:v>
                </c:pt>
                <c:pt idx="39">
                  <c:v>12</c:v>
                </c:pt>
                <c:pt idx="40">
                  <c:v>11</c:v>
                </c:pt>
                <c:pt idx="41">
                  <c:v>10</c:v>
                </c:pt>
                <c:pt idx="42">
                  <c:v>9</c:v>
                </c:pt>
                <c:pt idx="43">
                  <c:v>8</c:v>
                </c:pt>
                <c:pt idx="44">
                  <c:v>7</c:v>
                </c:pt>
                <c:pt idx="45">
                  <c:v>6</c:v>
                </c:pt>
                <c:pt idx="46">
                  <c:v>5</c:v>
                </c:pt>
                <c:pt idx="47">
                  <c:v>4</c:v>
                </c:pt>
                <c:pt idx="48">
                  <c:v>3</c:v>
                </c:pt>
                <c:pt idx="49">
                  <c:v>2</c:v>
                </c:pt>
                <c:pt idx="50">
                  <c:v>1</c:v>
                </c:pt>
                <c:pt idx="51">
                  <c:v>0</c:v>
                </c:pt>
              </c:numCache>
            </c:numRef>
          </c:cat>
          <c:val>
            <c:numRef>
              <c:f>Graphs!$B$4:$B$55</c:f>
              <c:numCache>
                <c:formatCode>General</c:formatCode>
                <c:ptCount val="52"/>
                <c:pt idx="0">
                  <c:v>90</c:v>
                </c:pt>
                <c:pt idx="1">
                  <c:v>140</c:v>
                </c:pt>
                <c:pt idx="2">
                  <c:v>62.5</c:v>
                </c:pt>
                <c:pt idx="3">
                  <c:v>360</c:v>
                </c:pt>
                <c:pt idx="4">
                  <c:v>214</c:v>
                </c:pt>
                <c:pt idx="5">
                  <c:v>120</c:v>
                </c:pt>
                <c:pt idx="6">
                  <c:v>200</c:v>
                </c:pt>
                <c:pt idx="7">
                  <c:v>110</c:v>
                </c:pt>
                <c:pt idx="8">
                  <c:v>1660</c:v>
                </c:pt>
                <c:pt idx="9">
                  <c:v>840</c:v>
                </c:pt>
                <c:pt idx="10">
                  <c:v>410</c:v>
                </c:pt>
                <c:pt idx="11">
                  <c:v>2060</c:v>
                </c:pt>
                <c:pt idx="12">
                  <c:v>2080</c:v>
                </c:pt>
                <c:pt idx="13">
                  <c:v>2310</c:v>
                </c:pt>
                <c:pt idx="14">
                  <c:v>1230</c:v>
                </c:pt>
                <c:pt idx="15">
                  <c:v>2580</c:v>
                </c:pt>
                <c:pt idx="16">
                  <c:v>2460</c:v>
                </c:pt>
                <c:pt idx="17">
                  <c:v>2770</c:v>
                </c:pt>
                <c:pt idx="18">
                  <c:v>3790</c:v>
                </c:pt>
                <c:pt idx="19">
                  <c:v>1495</c:v>
                </c:pt>
                <c:pt idx="20">
                  <c:v>1960</c:v>
                </c:pt>
                <c:pt idx="21">
                  <c:v>2050</c:v>
                </c:pt>
                <c:pt idx="22">
                  <c:v>1340</c:v>
                </c:pt>
                <c:pt idx="23">
                  <c:v>2680</c:v>
                </c:pt>
                <c:pt idx="24">
                  <c:v>2470</c:v>
                </c:pt>
                <c:pt idx="25">
                  <c:v>1340</c:v>
                </c:pt>
                <c:pt idx="26">
                  <c:v>1735</c:v>
                </c:pt>
                <c:pt idx="27">
                  <c:v>1450</c:v>
                </c:pt>
                <c:pt idx="28">
                  <c:v>2745</c:v>
                </c:pt>
                <c:pt idx="29">
                  <c:v>1295</c:v>
                </c:pt>
                <c:pt idx="30">
                  <c:v>935</c:v>
                </c:pt>
                <c:pt idx="31">
                  <c:v>1920</c:v>
                </c:pt>
                <c:pt idx="32">
                  <c:v>1585</c:v>
                </c:pt>
                <c:pt idx="33">
                  <c:v>482.5</c:v>
                </c:pt>
                <c:pt idx="34">
                  <c:v>2500</c:v>
                </c:pt>
                <c:pt idx="35">
                  <c:v>1640</c:v>
                </c:pt>
                <c:pt idx="36">
                  <c:v>4895</c:v>
                </c:pt>
                <c:pt idx="37">
                  <c:v>4023</c:v>
                </c:pt>
                <c:pt idx="38">
                  <c:v>3525</c:v>
                </c:pt>
                <c:pt idx="39">
                  <c:v>10460</c:v>
                </c:pt>
                <c:pt idx="40">
                  <c:v>12844</c:v>
                </c:pt>
                <c:pt idx="41">
                  <c:v>15748</c:v>
                </c:pt>
                <c:pt idx="42">
                  <c:v>14849</c:v>
                </c:pt>
                <c:pt idx="43">
                  <c:v>19368</c:v>
                </c:pt>
                <c:pt idx="44">
                  <c:v>19940</c:v>
                </c:pt>
                <c:pt idx="45">
                  <c:v>17865</c:v>
                </c:pt>
                <c:pt idx="46">
                  <c:v>8868</c:v>
                </c:pt>
                <c:pt idx="47">
                  <c:v>7530</c:v>
                </c:pt>
                <c:pt idx="48">
                  <c:v>8435</c:v>
                </c:pt>
                <c:pt idx="49">
                  <c:v>2000</c:v>
                </c:pt>
                <c:pt idx="50">
                  <c:v>6695</c:v>
                </c:pt>
                <c:pt idx="51">
                  <c:v>1590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FC-4657-B4C5-5160868B7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-27"/>
        <c:axId val="294862448"/>
        <c:axId val="2948595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Graphs!$A$3</c15:sqref>
                        </c15:formulaRef>
                      </c:ext>
                    </c:extLst>
                    <c:strCache>
                      <c:ptCount val="1"/>
                      <c:pt idx="0">
                        <c:v>Age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5">
                          <a:shade val="65000"/>
                          <a:tint val="100000"/>
                          <a:shade val="85000"/>
                          <a:satMod val="100000"/>
                          <a:lumMod val="100000"/>
                        </a:schemeClr>
                      </a:gs>
                      <a:gs pos="100000">
                        <a:schemeClr val="accent5">
                          <a:shade val="65000"/>
                          <a:tint val="90000"/>
                          <a:shade val="100000"/>
                          <a:satMod val="150000"/>
                          <a:lumMod val="100000"/>
                        </a:schemeClr>
                      </a:gs>
                    </a:gsLst>
                    <a:path path="circle">
                      <a:fillToRect l="100000" t="100000" r="100000" b="100000"/>
                    </a:path>
                  </a:gra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Graphs!$A$4:$A$55</c15:sqref>
                        </c15:formulaRef>
                      </c:ext>
                    </c:extLst>
                    <c:numCache>
                      <c:formatCode>General</c:formatCode>
                      <c:ptCount val="52"/>
                      <c:pt idx="0">
                        <c:v>57</c:v>
                      </c:pt>
                      <c:pt idx="1">
                        <c:v>52</c:v>
                      </c:pt>
                      <c:pt idx="2">
                        <c:v>51</c:v>
                      </c:pt>
                      <c:pt idx="3">
                        <c:v>50</c:v>
                      </c:pt>
                      <c:pt idx="4">
                        <c:v>48</c:v>
                      </c:pt>
                      <c:pt idx="5">
                        <c:v>47</c:v>
                      </c:pt>
                      <c:pt idx="6">
                        <c:v>45</c:v>
                      </c:pt>
                      <c:pt idx="7">
                        <c:v>44</c:v>
                      </c:pt>
                      <c:pt idx="8">
                        <c:v>43</c:v>
                      </c:pt>
                      <c:pt idx="9">
                        <c:v>42</c:v>
                      </c:pt>
                      <c:pt idx="10">
                        <c:v>41</c:v>
                      </c:pt>
                      <c:pt idx="11">
                        <c:v>40</c:v>
                      </c:pt>
                      <c:pt idx="12">
                        <c:v>39</c:v>
                      </c:pt>
                      <c:pt idx="13">
                        <c:v>38</c:v>
                      </c:pt>
                      <c:pt idx="14">
                        <c:v>37</c:v>
                      </c:pt>
                      <c:pt idx="15">
                        <c:v>36</c:v>
                      </c:pt>
                      <c:pt idx="16">
                        <c:v>35</c:v>
                      </c:pt>
                      <c:pt idx="17">
                        <c:v>34</c:v>
                      </c:pt>
                      <c:pt idx="18">
                        <c:v>33</c:v>
                      </c:pt>
                      <c:pt idx="19">
                        <c:v>32</c:v>
                      </c:pt>
                      <c:pt idx="20">
                        <c:v>31</c:v>
                      </c:pt>
                      <c:pt idx="21">
                        <c:v>30</c:v>
                      </c:pt>
                      <c:pt idx="22">
                        <c:v>29</c:v>
                      </c:pt>
                      <c:pt idx="23">
                        <c:v>28</c:v>
                      </c:pt>
                      <c:pt idx="24">
                        <c:v>27</c:v>
                      </c:pt>
                      <c:pt idx="25">
                        <c:v>26</c:v>
                      </c:pt>
                      <c:pt idx="26">
                        <c:v>25</c:v>
                      </c:pt>
                      <c:pt idx="27">
                        <c:v>24</c:v>
                      </c:pt>
                      <c:pt idx="28">
                        <c:v>23</c:v>
                      </c:pt>
                      <c:pt idx="29">
                        <c:v>22</c:v>
                      </c:pt>
                      <c:pt idx="30">
                        <c:v>21</c:v>
                      </c:pt>
                      <c:pt idx="31">
                        <c:v>20</c:v>
                      </c:pt>
                      <c:pt idx="32">
                        <c:v>19</c:v>
                      </c:pt>
                      <c:pt idx="33">
                        <c:v>18</c:v>
                      </c:pt>
                      <c:pt idx="34">
                        <c:v>17</c:v>
                      </c:pt>
                      <c:pt idx="35">
                        <c:v>16</c:v>
                      </c:pt>
                      <c:pt idx="36">
                        <c:v>15</c:v>
                      </c:pt>
                      <c:pt idx="37">
                        <c:v>14</c:v>
                      </c:pt>
                      <c:pt idx="38">
                        <c:v>13</c:v>
                      </c:pt>
                      <c:pt idx="39">
                        <c:v>12</c:v>
                      </c:pt>
                      <c:pt idx="40">
                        <c:v>11</c:v>
                      </c:pt>
                      <c:pt idx="41">
                        <c:v>10</c:v>
                      </c:pt>
                      <c:pt idx="42">
                        <c:v>9</c:v>
                      </c:pt>
                      <c:pt idx="43">
                        <c:v>8</c:v>
                      </c:pt>
                      <c:pt idx="44">
                        <c:v>7</c:v>
                      </c:pt>
                      <c:pt idx="45">
                        <c:v>6</c:v>
                      </c:pt>
                      <c:pt idx="46">
                        <c:v>5</c:v>
                      </c:pt>
                      <c:pt idx="47">
                        <c:v>4</c:v>
                      </c:pt>
                      <c:pt idx="48">
                        <c:v>3</c:v>
                      </c:pt>
                      <c:pt idx="49">
                        <c:v>2</c:v>
                      </c:pt>
                      <c:pt idx="50">
                        <c:v>1</c:v>
                      </c:pt>
                      <c:pt idx="51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Graphs!$A$4:$A$55</c15:sqref>
                        </c15:formulaRef>
                      </c:ext>
                    </c:extLst>
                    <c:numCache>
                      <c:formatCode>General</c:formatCode>
                      <c:ptCount val="52"/>
                      <c:pt idx="0">
                        <c:v>57</c:v>
                      </c:pt>
                      <c:pt idx="1">
                        <c:v>52</c:v>
                      </c:pt>
                      <c:pt idx="2">
                        <c:v>51</c:v>
                      </c:pt>
                      <c:pt idx="3">
                        <c:v>50</c:v>
                      </c:pt>
                      <c:pt idx="4">
                        <c:v>48</c:v>
                      </c:pt>
                      <c:pt idx="5">
                        <c:v>47</c:v>
                      </c:pt>
                      <c:pt idx="6">
                        <c:v>45</c:v>
                      </c:pt>
                      <c:pt idx="7">
                        <c:v>44</c:v>
                      </c:pt>
                      <c:pt idx="8">
                        <c:v>43</c:v>
                      </c:pt>
                      <c:pt idx="9">
                        <c:v>42</c:v>
                      </c:pt>
                      <c:pt idx="10">
                        <c:v>41</c:v>
                      </c:pt>
                      <c:pt idx="11">
                        <c:v>40</c:v>
                      </c:pt>
                      <c:pt idx="12">
                        <c:v>39</c:v>
                      </c:pt>
                      <c:pt idx="13">
                        <c:v>38</c:v>
                      </c:pt>
                      <c:pt idx="14">
                        <c:v>37</c:v>
                      </c:pt>
                      <c:pt idx="15">
                        <c:v>36</c:v>
                      </c:pt>
                      <c:pt idx="16">
                        <c:v>35</c:v>
                      </c:pt>
                      <c:pt idx="17">
                        <c:v>34</c:v>
                      </c:pt>
                      <c:pt idx="18">
                        <c:v>33</c:v>
                      </c:pt>
                      <c:pt idx="19">
                        <c:v>32</c:v>
                      </c:pt>
                      <c:pt idx="20">
                        <c:v>31</c:v>
                      </c:pt>
                      <c:pt idx="21">
                        <c:v>30</c:v>
                      </c:pt>
                      <c:pt idx="22">
                        <c:v>29</c:v>
                      </c:pt>
                      <c:pt idx="23">
                        <c:v>28</c:v>
                      </c:pt>
                      <c:pt idx="24">
                        <c:v>27</c:v>
                      </c:pt>
                      <c:pt idx="25">
                        <c:v>26</c:v>
                      </c:pt>
                      <c:pt idx="26">
                        <c:v>25</c:v>
                      </c:pt>
                      <c:pt idx="27">
                        <c:v>24</c:v>
                      </c:pt>
                      <c:pt idx="28">
                        <c:v>23</c:v>
                      </c:pt>
                      <c:pt idx="29">
                        <c:v>22</c:v>
                      </c:pt>
                      <c:pt idx="30">
                        <c:v>21</c:v>
                      </c:pt>
                      <c:pt idx="31">
                        <c:v>20</c:v>
                      </c:pt>
                      <c:pt idx="32">
                        <c:v>19</c:v>
                      </c:pt>
                      <c:pt idx="33">
                        <c:v>18</c:v>
                      </c:pt>
                      <c:pt idx="34">
                        <c:v>17</c:v>
                      </c:pt>
                      <c:pt idx="35">
                        <c:v>16</c:v>
                      </c:pt>
                      <c:pt idx="36">
                        <c:v>15</c:v>
                      </c:pt>
                      <c:pt idx="37">
                        <c:v>14</c:v>
                      </c:pt>
                      <c:pt idx="38">
                        <c:v>13</c:v>
                      </c:pt>
                      <c:pt idx="39">
                        <c:v>12</c:v>
                      </c:pt>
                      <c:pt idx="40">
                        <c:v>11</c:v>
                      </c:pt>
                      <c:pt idx="41">
                        <c:v>10</c:v>
                      </c:pt>
                      <c:pt idx="42">
                        <c:v>9</c:v>
                      </c:pt>
                      <c:pt idx="43">
                        <c:v>8</c:v>
                      </c:pt>
                      <c:pt idx="44">
                        <c:v>7</c:v>
                      </c:pt>
                      <c:pt idx="45">
                        <c:v>6</c:v>
                      </c:pt>
                      <c:pt idx="46">
                        <c:v>5</c:v>
                      </c:pt>
                      <c:pt idx="47">
                        <c:v>4</c:v>
                      </c:pt>
                      <c:pt idx="48">
                        <c:v>3</c:v>
                      </c:pt>
                      <c:pt idx="49">
                        <c:v>2</c:v>
                      </c:pt>
                      <c:pt idx="50">
                        <c:v>1</c:v>
                      </c:pt>
                      <c:pt idx="5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1FC-4657-B4C5-5160868B72E1}"/>
                  </c:ext>
                </c:extLst>
              </c15:ser>
            </c15:filteredBarSeries>
          </c:ext>
        </c:extLst>
      </c:barChart>
      <c:scatterChart>
        <c:scatterStyle val="lineMarker"/>
        <c:varyColors val="0"/>
        <c:ser>
          <c:idx val="2"/>
          <c:order val="2"/>
          <c:tx>
            <c:strRef>
              <c:f>Graphs!$C$3</c:f>
              <c:strCache>
                <c:ptCount val="1"/>
                <c:pt idx="0">
                  <c:v>Units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tint val="65000"/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5">
                      <a:tint val="65000"/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yVal>
            <c:numRef>
              <c:f>Graphs!$C$4:$C$55</c:f>
              <c:numCache>
                <c:formatCode>General</c:formatCode>
                <c:ptCount val="5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8</c:v>
                </c:pt>
                <c:pt idx="9">
                  <c:v>4</c:v>
                </c:pt>
                <c:pt idx="10">
                  <c:v>2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10</c:v>
                </c:pt>
                <c:pt idx="18">
                  <c:v>11</c:v>
                </c:pt>
                <c:pt idx="19">
                  <c:v>8</c:v>
                </c:pt>
                <c:pt idx="20">
                  <c:v>7</c:v>
                </c:pt>
                <c:pt idx="21">
                  <c:v>7</c:v>
                </c:pt>
                <c:pt idx="22">
                  <c:v>5</c:v>
                </c:pt>
                <c:pt idx="23">
                  <c:v>10</c:v>
                </c:pt>
                <c:pt idx="24">
                  <c:v>8</c:v>
                </c:pt>
                <c:pt idx="25">
                  <c:v>5</c:v>
                </c:pt>
                <c:pt idx="26">
                  <c:v>8</c:v>
                </c:pt>
                <c:pt idx="27">
                  <c:v>7</c:v>
                </c:pt>
                <c:pt idx="28">
                  <c:v>10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4</c:v>
                </c:pt>
                <c:pt idx="33">
                  <c:v>3</c:v>
                </c:pt>
                <c:pt idx="34">
                  <c:v>6</c:v>
                </c:pt>
                <c:pt idx="35">
                  <c:v>7</c:v>
                </c:pt>
                <c:pt idx="36">
                  <c:v>18</c:v>
                </c:pt>
                <c:pt idx="37">
                  <c:v>11</c:v>
                </c:pt>
                <c:pt idx="38">
                  <c:v>14</c:v>
                </c:pt>
                <c:pt idx="39">
                  <c:v>27</c:v>
                </c:pt>
                <c:pt idx="40">
                  <c:v>31</c:v>
                </c:pt>
                <c:pt idx="41">
                  <c:v>40</c:v>
                </c:pt>
                <c:pt idx="42">
                  <c:v>33</c:v>
                </c:pt>
                <c:pt idx="43">
                  <c:v>29</c:v>
                </c:pt>
                <c:pt idx="44">
                  <c:v>33</c:v>
                </c:pt>
                <c:pt idx="45">
                  <c:v>31</c:v>
                </c:pt>
                <c:pt idx="46">
                  <c:v>19</c:v>
                </c:pt>
                <c:pt idx="47">
                  <c:v>12</c:v>
                </c:pt>
                <c:pt idx="48">
                  <c:v>15</c:v>
                </c:pt>
                <c:pt idx="49">
                  <c:v>3</c:v>
                </c:pt>
                <c:pt idx="50">
                  <c:v>12</c:v>
                </c:pt>
                <c:pt idx="51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FC-4657-B4C5-5160868B7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820112"/>
        <c:axId val="339817616"/>
      </c:scatterChart>
      <c:catAx>
        <c:axId val="294862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IN" dirty="0"/>
                  <a:t>Age of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859536"/>
        <c:crosses val="autoZero"/>
        <c:auto val="1"/>
        <c:lblAlgn val="ctr"/>
        <c:lblOffset val="100"/>
        <c:noMultiLvlLbl val="0"/>
      </c:catAx>
      <c:valAx>
        <c:axId val="29485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IN" b="0"/>
                  <a:t>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862448"/>
        <c:crosses val="autoZero"/>
        <c:crossBetween val="between"/>
      </c:valAx>
      <c:valAx>
        <c:axId val="33981761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IN" b="0"/>
                  <a:t>Number of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9820112"/>
        <c:crosses val="max"/>
        <c:crossBetween val="midCat"/>
      </c:valAx>
      <c:valAx>
        <c:axId val="339820112"/>
        <c:scaling>
          <c:orientation val="minMax"/>
        </c:scaling>
        <c:delete val="1"/>
        <c:axPos val="b"/>
        <c:majorTickMark val="none"/>
        <c:minorTickMark val="none"/>
        <c:tickLblPos val="nextTo"/>
        <c:crossAx val="339817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800" b="1"/>
              <a:t>Retirement schedule of India’s coal-based capacity</a:t>
            </a:r>
            <a:endParaRPr lang="en-IN" sz="1800" b="1"/>
          </a:p>
        </c:rich>
      </c:tx>
      <c:layout>
        <c:manualLayout>
          <c:xMode val="edge"/>
          <c:yMode val="edge"/>
          <c:x val="0.1497899384753926"/>
          <c:y val="8.21741334592042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600832283214534"/>
          <c:y val="0.15009105476323661"/>
          <c:w val="0.75545465639346743"/>
          <c:h val="0.742267947849836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Graphs!$B$63</c:f>
              <c:strCache>
                <c:ptCount val="1"/>
                <c:pt idx="0">
                  <c:v>Capacity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Graphs!$A$65:$A$70</c:f>
              <c:strCache>
                <c:ptCount val="6"/>
                <c:pt idx="0">
                  <c:v>2022-2025</c:v>
                </c:pt>
                <c:pt idx="1">
                  <c:v>2026-2030</c:v>
                </c:pt>
                <c:pt idx="2">
                  <c:v>2031-2035</c:v>
                </c:pt>
                <c:pt idx="3">
                  <c:v>2036-2040</c:v>
                </c:pt>
                <c:pt idx="4">
                  <c:v>2041-2045</c:v>
                </c:pt>
                <c:pt idx="5">
                  <c:v>After 2045</c:v>
                </c:pt>
              </c:strCache>
            </c:strRef>
          </c:cat>
          <c:val>
            <c:numRef>
              <c:f>Graphs!$B$65:$B$70</c:f>
              <c:numCache>
                <c:formatCode>_ * #,##0_ ;_ * \-#,##0_ ;_ * "-"??_ ;_ @_ </c:formatCode>
                <c:ptCount val="6"/>
                <c:pt idx="0">
                  <c:v>44046.5</c:v>
                </c:pt>
                <c:pt idx="1">
                  <c:v>7422.5</c:v>
                </c:pt>
                <c:pt idx="2">
                  <c:v>24543</c:v>
                </c:pt>
                <c:pt idx="3">
                  <c:v>82749</c:v>
                </c:pt>
                <c:pt idx="4">
                  <c:v>44698</c:v>
                </c:pt>
                <c:pt idx="5">
                  <c:v>35835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F4-4981-A4E6-EEE691889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9614976"/>
        <c:axId val="369616640"/>
      </c:barChart>
      <c:scatterChart>
        <c:scatterStyle val="lineMarker"/>
        <c:varyColors val="0"/>
        <c:ser>
          <c:idx val="1"/>
          <c:order val="1"/>
          <c:tx>
            <c:strRef>
              <c:f>Graphs!$C$63</c:f>
              <c:strCache>
                <c:ptCount val="1"/>
                <c:pt idx="0">
                  <c:v>Units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shade val="76000"/>
                </a:schemeClr>
              </a:solidFill>
              <a:ln w="9525">
                <a:solidFill>
                  <a:schemeClr val="accent5">
                    <a:shade val="76000"/>
                  </a:schemeClr>
                </a:solidFill>
              </a:ln>
              <a:effectLst/>
            </c:spPr>
          </c:marker>
          <c:xVal>
            <c:strRef>
              <c:f>Graphs!$A$65:$A$70</c:f>
              <c:strCache>
                <c:ptCount val="6"/>
                <c:pt idx="0">
                  <c:v>2022-2025</c:v>
                </c:pt>
                <c:pt idx="1">
                  <c:v>2026-2030</c:v>
                </c:pt>
                <c:pt idx="2">
                  <c:v>2031-2035</c:v>
                </c:pt>
                <c:pt idx="3">
                  <c:v>2036-2040</c:v>
                </c:pt>
                <c:pt idx="4">
                  <c:v>2041-2045</c:v>
                </c:pt>
                <c:pt idx="5">
                  <c:v>After 2045</c:v>
                </c:pt>
              </c:strCache>
            </c:strRef>
          </c:xVal>
          <c:yVal>
            <c:numRef>
              <c:f>Graphs!$C$65:$C$70</c:f>
              <c:numCache>
                <c:formatCode>_ * #,##0_ ;_ * \-#,##0_ ;_ * "-"??_ ;_ @_ </c:formatCode>
                <c:ptCount val="6"/>
                <c:pt idx="0">
                  <c:v>177</c:v>
                </c:pt>
                <c:pt idx="1">
                  <c:v>23</c:v>
                </c:pt>
                <c:pt idx="2">
                  <c:v>77</c:v>
                </c:pt>
                <c:pt idx="3">
                  <c:v>166</c:v>
                </c:pt>
                <c:pt idx="4">
                  <c:v>80</c:v>
                </c:pt>
                <c:pt idx="5">
                  <c:v>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9F4-4981-A4E6-EEE691889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163488"/>
        <c:axId val="295160576"/>
      </c:scatterChart>
      <c:catAx>
        <c:axId val="3696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69616640"/>
        <c:crosses val="autoZero"/>
        <c:auto val="1"/>
        <c:lblAlgn val="ctr"/>
        <c:lblOffset val="100"/>
        <c:noMultiLvlLbl val="0"/>
      </c:catAx>
      <c:valAx>
        <c:axId val="36961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IN"/>
                  <a:t>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69614976"/>
        <c:crosses val="autoZero"/>
        <c:crossBetween val="between"/>
      </c:valAx>
      <c:valAx>
        <c:axId val="29516057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IN"/>
                  <a:t>Number of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5163488"/>
        <c:crosses val="max"/>
        <c:crossBetween val="midCat"/>
      </c:valAx>
      <c:valAx>
        <c:axId val="295163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51605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600" dirty="0"/>
              <a:t>Estimated land area to become available with power plant closures</a:t>
            </a:r>
            <a:endParaRPr lang="en-IN" sz="1600" dirty="0"/>
          </a:p>
        </c:rich>
      </c:tx>
      <c:layout>
        <c:manualLayout>
          <c:xMode val="edge"/>
          <c:yMode val="edge"/>
          <c:x val="0.1713438057502979"/>
          <c:y val="2.7007140943250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680404071703665E-2"/>
          <c:y val="0.21882984043002415"/>
          <c:w val="0.88832898575532482"/>
          <c:h val="0.68668590328156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Graphs!$A$76</c:f>
              <c:strCache>
                <c:ptCount val="1"/>
                <c:pt idx="0">
                  <c:v>2022-25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Graphs!$B$76:$C$76</c:f>
              <c:numCache>
                <c:formatCode>#,##0</c:formatCode>
                <c:ptCount val="2"/>
                <c:pt idx="0">
                  <c:v>12312</c:v>
                </c:pt>
                <c:pt idx="1">
                  <c:v>6477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A-4F9C-B31C-A72B8CD1B01C}"/>
            </c:ext>
          </c:extLst>
        </c:ser>
        <c:ser>
          <c:idx val="1"/>
          <c:order val="1"/>
          <c:tx>
            <c:strRef>
              <c:f>Graphs!$A$77</c:f>
              <c:strCache>
                <c:ptCount val="1"/>
                <c:pt idx="0">
                  <c:v>2026-30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Graphs!$B$77:$C$77</c:f>
              <c:numCache>
                <c:formatCode>#,##0</c:formatCode>
                <c:ptCount val="2"/>
                <c:pt idx="0">
                  <c:v>4513</c:v>
                </c:pt>
                <c:pt idx="1">
                  <c:v>2374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A-4F9C-B31C-A72B8CD1B01C}"/>
            </c:ext>
          </c:extLst>
        </c:ser>
        <c:ser>
          <c:idx val="2"/>
          <c:order val="2"/>
          <c:tx>
            <c:strRef>
              <c:f>Graphs!$A$78</c:f>
              <c:strCache>
                <c:ptCount val="1"/>
                <c:pt idx="0">
                  <c:v>2031-35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Graphs!$B$78:$C$78</c:f>
              <c:numCache>
                <c:formatCode>#,##0</c:formatCode>
                <c:ptCount val="2"/>
                <c:pt idx="0">
                  <c:v>23246</c:v>
                </c:pt>
                <c:pt idx="1">
                  <c:v>12229.6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6A-4F9C-B31C-A72B8CD1B01C}"/>
            </c:ext>
          </c:extLst>
        </c:ser>
        <c:ser>
          <c:idx val="3"/>
          <c:order val="3"/>
          <c:tx>
            <c:strRef>
              <c:f>Graphs!$A$79</c:f>
              <c:strCache>
                <c:ptCount val="1"/>
                <c:pt idx="0">
                  <c:v>2036-40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Graphs!$B$79:$C$79</c:f>
              <c:numCache>
                <c:formatCode>#,##0</c:formatCode>
                <c:ptCount val="2"/>
                <c:pt idx="0">
                  <c:v>86056</c:v>
                </c:pt>
                <c:pt idx="1">
                  <c:v>45273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6A-4F9C-B31C-A72B8CD1B01C}"/>
            </c:ext>
          </c:extLst>
        </c:ser>
        <c:ser>
          <c:idx val="4"/>
          <c:order val="4"/>
          <c:tx>
            <c:strRef>
              <c:f>Graphs!$A$80</c:f>
              <c:strCache>
                <c:ptCount val="1"/>
                <c:pt idx="0">
                  <c:v>2041-45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Graphs!$B$80:$C$80</c:f>
              <c:numCache>
                <c:formatCode>#,##0</c:formatCode>
                <c:ptCount val="2"/>
                <c:pt idx="0">
                  <c:v>68503</c:v>
                </c:pt>
                <c:pt idx="1">
                  <c:v>36038.875200000002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6A-4F9C-B31C-A72B8CD1B01C}"/>
            </c:ext>
          </c:extLst>
        </c:ser>
        <c:ser>
          <c:idx val="5"/>
          <c:order val="5"/>
          <c:tx>
            <c:strRef>
              <c:f>Graphs!$A$81</c:f>
              <c:strCache>
                <c:ptCount val="1"/>
                <c:pt idx="0">
                  <c:v>After 2045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Graphs!$B$75:$C$75</c:f>
              <c:strCache>
                <c:ptCount val="2"/>
                <c:pt idx="0">
                  <c:v>Capacity of fully decommissioned plants (MW)</c:v>
                </c:pt>
                <c:pt idx="1">
                  <c:v>Land area (ha) </c:v>
                </c:pt>
              </c:strCache>
            </c:strRef>
          </c:cat>
          <c:val>
            <c:numRef>
              <c:f>Graphs!$B$81:$C$81</c:f>
              <c:numCache>
                <c:formatCode>#,##0</c:formatCode>
                <c:ptCount val="2"/>
                <c:pt idx="0">
                  <c:v>44665</c:v>
                </c:pt>
                <c:pt idx="1">
                  <c:v>23498.071800000002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6A-4F9C-B31C-A72B8CD1B0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58086976"/>
        <c:axId val="758087392"/>
      </c:barChart>
      <c:catAx>
        <c:axId val="758086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58087392"/>
        <c:crosses val="autoZero"/>
        <c:auto val="1"/>
        <c:lblAlgn val="ctr"/>
        <c:lblOffset val="100"/>
        <c:noMultiLvlLbl val="0"/>
      </c:catAx>
      <c:valAx>
        <c:axId val="7580873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75808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427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423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881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4198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2413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3183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ae23a41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13ae23a41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702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4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01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0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9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6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91954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35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ndvi@iforest.globa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3F3F3F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-1" y="3824579"/>
            <a:ext cx="8014071" cy="14115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rlito"/>
                <a:cs typeface="Calibri" panose="020F0502020204030204" pitchFamily="34" charset="0"/>
              </a:rPr>
              <a:t>A Just Transition of Thermal Power Plants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Chandra Bhushan | October </a:t>
            </a:r>
            <a:r>
              <a:rPr lang="en-IN" sz="2400" b="1" i="0" u="none" strike="noStrik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12, 2022</a:t>
            </a:r>
            <a:endParaRPr sz="2400" b="1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" name="Google Shape;97;g13ae23a4175_0_0">
            <a:extLst>
              <a:ext uri="{FF2B5EF4-FFF2-40B4-BE49-F238E27FC236}">
                <a16:creationId xmlns:a16="http://schemas.microsoft.com/office/drawing/2014/main" id="{C628E884-9D84-3DBE-11C1-6C385C3E5B05}"/>
              </a:ext>
            </a:extLst>
          </p:cNvPr>
          <p:cNvSpPr/>
          <p:nvPr/>
        </p:nvSpPr>
        <p:spPr>
          <a:xfrm rot="5400000">
            <a:off x="9397253" y="2441396"/>
            <a:ext cx="1411564" cy="417793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9;g13ae23a4175_0_0">
            <a:extLst>
              <a:ext uri="{FF2B5EF4-FFF2-40B4-BE49-F238E27FC236}">
                <a16:creationId xmlns:a16="http://schemas.microsoft.com/office/drawing/2014/main" id="{F4CA88FF-D0A1-0F92-1898-C0F1B181FAC4}"/>
              </a:ext>
            </a:extLst>
          </p:cNvPr>
          <p:cNvSpPr/>
          <p:nvPr/>
        </p:nvSpPr>
        <p:spPr>
          <a:xfrm rot="5400000">
            <a:off x="7683472" y="4155177"/>
            <a:ext cx="1411564" cy="75036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E83202-9B20-9EF9-6EFC-3FAE6FC19E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056" b="8249"/>
          <a:stretch/>
        </p:blipFill>
        <p:spPr>
          <a:xfrm>
            <a:off x="8956447" y="4195979"/>
            <a:ext cx="2507907" cy="6687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804300" y="244910"/>
            <a:ext cx="4822893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8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126 units 11.9 GW decommissioned in India during March 2016-June 2021 due to techno-economic &amp; commercial considerations</a:t>
            </a:r>
            <a:endParaRPr lang="en-US" sz="2800" b="1" i="0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>
            <a:cxnSpLocks/>
          </p:cNvCxnSpPr>
          <p:nvPr/>
        </p:nvCxnSpPr>
        <p:spPr>
          <a:xfrm flipV="1">
            <a:off x="996429" y="2550173"/>
            <a:ext cx="4095335" cy="18625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73255E7-177A-B729-702E-8B0F1D7F8540}"/>
              </a:ext>
            </a:extLst>
          </p:cNvPr>
          <p:cNvSpPr txBox="1"/>
          <p:nvPr/>
        </p:nvSpPr>
        <p:spPr>
          <a:xfrm>
            <a:off x="935468" y="2664912"/>
            <a:ext cx="4691725" cy="132343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2.7 GW being replaced by new units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1.4 GW being repurposed for non-energy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7.8 GW await further decision/ action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931B0-E268-617F-A666-F6EC962D7D53}"/>
              </a:ext>
            </a:extLst>
          </p:cNvPr>
          <p:cNvSpPr txBox="1"/>
          <p:nvPr/>
        </p:nvSpPr>
        <p:spPr>
          <a:xfrm>
            <a:off x="935467" y="4137318"/>
            <a:ext cx="4691725" cy="2400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Visible shift in the approach of replacing old units with new, more efficient units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trend to intensify in the future as competition from clean energy increases.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 new approach for managing coal closures is essential for India.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1970BA-D370-1811-3667-52AF653D4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732" y="147135"/>
            <a:ext cx="5469147" cy="64541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C71B55-53B7-302A-842B-6818A1E494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24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967930" y="412554"/>
            <a:ext cx="4325965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One-fifth of India’s coal capacity primed for decommissioning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EC225F2-CAC4-8C88-5DBD-72DA20F8EC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343995"/>
              </p:ext>
            </p:extLst>
          </p:nvPr>
        </p:nvGraphicFramePr>
        <p:xfrm>
          <a:off x="885524" y="3544707"/>
          <a:ext cx="11078678" cy="2878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816470D-1B35-DCC1-E95E-E803646A9B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300428"/>
              </p:ext>
            </p:extLst>
          </p:nvPr>
        </p:nvGraphicFramePr>
        <p:xfrm>
          <a:off x="5457523" y="482935"/>
          <a:ext cx="6410049" cy="3077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C1C334C-1B1C-DDA2-F610-E5809F6EBCD5}"/>
              </a:ext>
            </a:extLst>
          </p:cNvPr>
          <p:cNvSpPr txBox="1"/>
          <p:nvPr/>
        </p:nvSpPr>
        <p:spPr>
          <a:xfrm>
            <a:off x="1184095" y="6332527"/>
            <a:ext cx="10404533" cy="281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Assuming an aggressive coal-phase down scenario, where units are retired after 25 years of operations; Source: CEA; Global Energy Monitor</a:t>
            </a:r>
          </a:p>
        </p:txBody>
      </p:sp>
      <p:cxnSp>
        <p:nvCxnSpPr>
          <p:cNvPr id="8" name="Google Shape;330;p41">
            <a:extLst>
              <a:ext uri="{FF2B5EF4-FFF2-40B4-BE49-F238E27FC236}">
                <a16:creationId xmlns:a16="http://schemas.microsoft.com/office/drawing/2014/main" id="{123AB003-9669-5F64-B0E1-24DA8DEFEE7F}"/>
              </a:ext>
            </a:extLst>
          </p:cNvPr>
          <p:cNvCxnSpPr>
            <a:cxnSpLocks/>
          </p:cNvCxnSpPr>
          <p:nvPr/>
        </p:nvCxnSpPr>
        <p:spPr>
          <a:xfrm>
            <a:off x="1314662" y="1860664"/>
            <a:ext cx="3632499" cy="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2A6BCFC-1851-A75E-CDCF-9A8192A4EB20}"/>
              </a:ext>
            </a:extLst>
          </p:cNvPr>
          <p:cNvSpPr txBox="1"/>
          <p:nvPr/>
        </p:nvSpPr>
        <p:spPr>
          <a:xfrm>
            <a:off x="1102871" y="1995464"/>
            <a:ext cx="4177553" cy="132343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9% capacity is 21-30 years old; 11% is 31-40 years; 2% is 41-57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Assuming a retirement age of 25 years: &gt; 51 GW to retire by 2030.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89CE5-E77D-71E6-9CC4-09AA5AC182B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2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944880" y="289820"/>
            <a:ext cx="108204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Implications - Land</a:t>
            </a:r>
            <a:endParaRPr lang="en-US" sz="3000" b="1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>
            <a:cxnSpLocks/>
          </p:cNvCxnSpPr>
          <p:nvPr/>
        </p:nvCxnSpPr>
        <p:spPr>
          <a:xfrm flipV="1">
            <a:off x="1419298" y="842957"/>
            <a:ext cx="9668363" cy="1083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864AEA-1A5D-6988-7CB0-52AC74A9A5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435826"/>
              </p:ext>
            </p:extLst>
          </p:nvPr>
        </p:nvGraphicFramePr>
        <p:xfrm>
          <a:off x="1226976" y="2149704"/>
          <a:ext cx="10547929" cy="2720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C9EBDFA-0C3B-150A-7973-69370B3088C9}"/>
              </a:ext>
            </a:extLst>
          </p:cNvPr>
          <p:cNvSpPr txBox="1"/>
          <p:nvPr/>
        </p:nvSpPr>
        <p:spPr>
          <a:xfrm>
            <a:off x="1222409" y="1169835"/>
            <a:ext cx="10308656" cy="759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Coal-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power 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plants occupy an estimated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land area of 1259 km</a:t>
            </a:r>
            <a:r>
              <a:rPr lang="en-US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000" b="1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size of NCT of Delhi.</a:t>
            </a:r>
          </a:p>
          <a:p>
            <a:pPr marL="285750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 a 25-year retirement scenario, about 200 km</a:t>
            </a:r>
            <a:r>
              <a:rPr lang="en-IN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be available in next 10 years.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AA097D-E67A-CD13-8567-8A4ECDAA5331}"/>
              </a:ext>
            </a:extLst>
          </p:cNvPr>
          <p:cNvSpPr txBox="1"/>
          <p:nvPr/>
        </p:nvSpPr>
        <p:spPr>
          <a:xfrm>
            <a:off x="1222409" y="4870387"/>
            <a:ext cx="101968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IN" sz="12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iFOREST</a:t>
            </a:r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Estimates</a:t>
            </a:r>
            <a:endParaRPr lang="en-IN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A4137F-18C1-5C69-0039-2772B2B522C2}"/>
              </a:ext>
            </a:extLst>
          </p:cNvPr>
          <p:cNvSpPr txBox="1"/>
          <p:nvPr/>
        </p:nvSpPr>
        <p:spPr>
          <a:xfrm>
            <a:off x="1222409" y="5551016"/>
            <a:ext cx="10347693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IN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IN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wnership represents a mix of freehold &amp; leasehold land, and high share of government-owned land (2/3</a:t>
            </a:r>
            <a:r>
              <a:rPr lang="en-IN" sz="2000" i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IN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– creating peculiar redevelopment challenges (risk of delayed/inefficient action in case of leasehold land, and risk of inaction in case of freehold land).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D863E8-1848-FECA-B609-AAFA978359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9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944880" y="289820"/>
            <a:ext cx="108204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Implications - </a:t>
            </a:r>
            <a:r>
              <a:rPr lang="en-US" sz="3000" b="1" dirty="0" err="1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Labour</a:t>
            </a:r>
            <a:r>
              <a:rPr lang="en-US" sz="30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lang="en-US" sz="3000" b="1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>
            <a:cxnSpLocks/>
          </p:cNvCxnSpPr>
          <p:nvPr/>
        </p:nvCxnSpPr>
        <p:spPr>
          <a:xfrm flipV="1">
            <a:off x="1430823" y="804451"/>
            <a:ext cx="9668363" cy="1083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C9EBDFA-0C3B-150A-7973-69370B3088C9}"/>
              </a:ext>
            </a:extLst>
          </p:cNvPr>
          <p:cNvSpPr txBox="1"/>
          <p:nvPr/>
        </p:nvSpPr>
        <p:spPr>
          <a:xfrm>
            <a:off x="1098110" y="1256643"/>
            <a:ext cx="4022530" cy="32726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850,000 to 970,000 workers are estimated to be employed in the coal-based power sector.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70% of the workforce is informal labour, remaining 30% is a mix of departmental and contractual formal workforce.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25-year retirement scenario, 2 lakhs workers will be affected by 2030.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AA097D-E67A-CD13-8567-8A4ECDAA5331}"/>
              </a:ext>
            </a:extLst>
          </p:cNvPr>
          <p:cNvSpPr txBox="1"/>
          <p:nvPr/>
        </p:nvSpPr>
        <p:spPr>
          <a:xfrm>
            <a:off x="5414449" y="4781126"/>
            <a:ext cx="63508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IN" sz="12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iFOREST</a:t>
            </a:r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Estimates</a:t>
            </a:r>
            <a:endParaRPr lang="en-IN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2E6A1-F12A-2611-3810-D6AAD05A5082}"/>
              </a:ext>
            </a:extLst>
          </p:cNvPr>
          <p:cNvSpPr txBox="1"/>
          <p:nvPr/>
        </p:nvSpPr>
        <p:spPr>
          <a:xfrm>
            <a:off x="1098110" y="4661165"/>
            <a:ext cx="4022529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l"/>
            <a:r>
              <a:rPr lang="en-IN" sz="1800" b="0" i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 all decommissioned plant sites, informal and contractual labour compensation and reemployment is a major issue. </a:t>
            </a:r>
            <a:endParaRPr lang="en-IN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AFD63A-CE3D-7CA1-D2CC-315133ACDCF0}"/>
              </a:ext>
            </a:extLst>
          </p:cNvPr>
          <p:cNvSpPr txBox="1"/>
          <p:nvPr/>
        </p:nvSpPr>
        <p:spPr>
          <a:xfrm>
            <a:off x="5358984" y="1238967"/>
            <a:ext cx="6350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200" b="1" i="0" u="none" strike="noStrike" kern="1200" cap="all" spc="120" normalizeH="0" baseline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IN" sz="1200" dirty="0"/>
              <a:t>Estimated number of workers to be AFFECTED due to </a:t>
            </a:r>
          </a:p>
          <a:p>
            <a:pPr algn="ctr" rtl="0">
              <a:defRPr sz="1200" b="1" i="0" u="none" strike="noStrike" kern="1200" cap="all" spc="120" normalizeH="0" baseline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IN" sz="1200" dirty="0"/>
              <a:t>power plant closures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96CA8C-7450-4B58-104B-10919E307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4448" y="1943100"/>
            <a:ext cx="6011887" cy="27340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08CE55-F964-4431-0F5A-12910DFB07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6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146E5F-C83F-3701-0F98-E8066FE2CE23}"/>
              </a:ext>
            </a:extLst>
          </p:cNvPr>
          <p:cNvSpPr/>
          <p:nvPr/>
        </p:nvSpPr>
        <p:spPr>
          <a:xfrm>
            <a:off x="1131790" y="1152207"/>
            <a:ext cx="2275552" cy="16945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944880" y="289820"/>
            <a:ext cx="108204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Implications - Financial resources</a:t>
            </a: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>
            <a:cxnSpLocks/>
          </p:cNvCxnSpPr>
          <p:nvPr/>
        </p:nvCxnSpPr>
        <p:spPr>
          <a:xfrm flipV="1">
            <a:off x="1430823" y="842951"/>
            <a:ext cx="9668363" cy="1083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D63765F-0C94-C92E-3967-D4F4B0833747}"/>
              </a:ext>
            </a:extLst>
          </p:cNvPr>
          <p:cNvSpPr txBox="1"/>
          <p:nvPr/>
        </p:nvSpPr>
        <p:spPr>
          <a:xfrm>
            <a:off x="6206643" y="5925635"/>
            <a:ext cx="58082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IN" sz="12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iFOREST</a:t>
            </a:r>
            <a:r>
              <a:rPr lang="en-IN" sz="1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estimates</a:t>
            </a:r>
            <a:endParaRPr lang="en-IN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430D5A-B198-D882-2FFA-C85F9813A531}"/>
              </a:ext>
            </a:extLst>
          </p:cNvPr>
          <p:cNvSpPr txBox="1"/>
          <p:nvPr/>
        </p:nvSpPr>
        <p:spPr>
          <a:xfrm>
            <a:off x="1131790" y="2995609"/>
            <a:ext cx="4633743" cy="1990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Rs 1,100 billion (at current prices) required for decommissioning of coa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power plants (excluding the workforce and community JT costs)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25-year retirement scenario, 25,000 crores required by 2030.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D050D-9C7D-9875-63F5-89B3F205CCDF}"/>
              </a:ext>
            </a:extLst>
          </p:cNvPr>
          <p:cNvSpPr txBox="1"/>
          <p:nvPr/>
        </p:nvSpPr>
        <p:spPr>
          <a:xfrm>
            <a:off x="1131790" y="5204223"/>
            <a:ext cx="4633743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l"/>
            <a:r>
              <a:rPr lang="en-US" sz="2000" b="0" i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Clearly earmarked funds and established liabilities important to ensure decommissioning action</a:t>
            </a:r>
            <a:endParaRPr lang="en-I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6AF058-CAFD-9C6C-6153-14B13626C90F}"/>
              </a:ext>
            </a:extLst>
          </p:cNvPr>
          <p:cNvSpPr txBox="1"/>
          <p:nvPr/>
        </p:nvSpPr>
        <p:spPr>
          <a:xfrm>
            <a:off x="1131790" y="1481435"/>
            <a:ext cx="2275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Direct &amp; indirect costs of TPP decommissioning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56E213C-3467-D8DA-CA94-27759012A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27507"/>
              </p:ext>
            </p:extLst>
          </p:nvPr>
        </p:nvGraphicFramePr>
        <p:xfrm>
          <a:off x="3407342" y="1152209"/>
          <a:ext cx="8357940" cy="169453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89485">
                  <a:extLst>
                    <a:ext uri="{9D8B030D-6E8A-4147-A177-3AD203B41FA5}">
                      <a16:colId xmlns:a16="http://schemas.microsoft.com/office/drawing/2014/main" val="1504647612"/>
                    </a:ext>
                  </a:extLst>
                </a:gridCol>
                <a:gridCol w="2089485">
                  <a:extLst>
                    <a:ext uri="{9D8B030D-6E8A-4147-A177-3AD203B41FA5}">
                      <a16:colId xmlns:a16="http://schemas.microsoft.com/office/drawing/2014/main" val="917660532"/>
                    </a:ext>
                  </a:extLst>
                </a:gridCol>
                <a:gridCol w="2089485">
                  <a:extLst>
                    <a:ext uri="{9D8B030D-6E8A-4147-A177-3AD203B41FA5}">
                      <a16:colId xmlns:a16="http://schemas.microsoft.com/office/drawing/2014/main" val="1237177793"/>
                    </a:ext>
                  </a:extLst>
                </a:gridCol>
                <a:gridCol w="2089485">
                  <a:extLst>
                    <a:ext uri="{9D8B030D-6E8A-4147-A177-3AD203B41FA5}">
                      <a16:colId xmlns:a16="http://schemas.microsoft.com/office/drawing/2014/main" val="1947597208"/>
                    </a:ext>
                  </a:extLst>
                </a:gridCol>
              </a:tblGrid>
              <a:tr h="8472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 of demolition and scrap removal, cost of tendering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Fly ash pond management (stabilization or sale)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Compensation to all worker categories</a:t>
                      </a:r>
                    </a:p>
                    <a:p>
                      <a:pPr algn="ctr"/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Plant overheads (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electricity, rent, security, insurance, taxes etc.)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419463"/>
                  </a:ext>
                </a:extLst>
              </a:tr>
              <a:tr h="8472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 of clean-up – C&amp;D waste, hazardous waste management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 of site decontamination &amp; remediation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 of just transition initiatives (additional social security support)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O&amp;M support to housing colony and other social infrastructure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7782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EA460E1-D1DE-F14E-0367-10E17E547F74}"/>
              </a:ext>
            </a:extLst>
          </p:cNvPr>
          <p:cNvSpPr txBox="1"/>
          <p:nvPr/>
        </p:nvSpPr>
        <p:spPr>
          <a:xfrm>
            <a:off x="5965665" y="3033029"/>
            <a:ext cx="58168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4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ESTIMATED FUNDING REQUIREMENT FOR DECOMMISSIONING OF COAL-BASED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POWER </a:t>
            </a: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PLANTS IN INDIA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7A5B55-376D-4280-D912-A21CC747D5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7"/>
          <a:stretch/>
        </p:blipFill>
        <p:spPr>
          <a:xfrm>
            <a:off x="6189391" y="3702967"/>
            <a:ext cx="5485249" cy="19302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ED7D8C-FDA9-8CCA-AD93-4DCB0FCB64C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3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944880" y="289820"/>
            <a:ext cx="108204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Implications - Environment </a:t>
            </a:r>
            <a:endParaRPr lang="en-US" sz="3000" b="1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>
            <a:cxnSpLocks/>
          </p:cNvCxnSpPr>
          <p:nvPr/>
        </p:nvCxnSpPr>
        <p:spPr>
          <a:xfrm flipV="1">
            <a:off x="1430823" y="804451"/>
            <a:ext cx="9668363" cy="1083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C9EBDFA-0C3B-150A-7973-69370B3088C9}"/>
              </a:ext>
            </a:extLst>
          </p:cNvPr>
          <p:cNvSpPr txBox="1"/>
          <p:nvPr/>
        </p:nvSpPr>
        <p:spPr>
          <a:xfrm>
            <a:off x="1098110" y="1256643"/>
            <a:ext cx="10453424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 plant dismantling involves dealing with a number of hazardous wastes and toxic materials, including Asbestos, PCBs, heavy metals like mercury, and other hazardous waste.</a:t>
            </a:r>
          </a:p>
          <a:p>
            <a:pPr marL="285750" indent="-285750" algn="just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site requires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remediation including 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accumulated fly ash and closure of ash ponds -- most challenging and expensive stage of decommissioning.</a:t>
            </a:r>
          </a:p>
          <a:p>
            <a:pPr marL="285750" indent="-285750" algn="just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Remediation vital to ensure that the plant site is free of pollutants and contaminants and that the site is restored for the subsequent planned use.</a:t>
            </a:r>
          </a:p>
          <a:p>
            <a:pPr marL="285750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25FE1B-A640-DEAB-8450-D90F87A47090}"/>
              </a:ext>
            </a:extLst>
          </p:cNvPr>
          <p:cNvSpPr txBox="1"/>
          <p:nvPr/>
        </p:nvSpPr>
        <p:spPr>
          <a:xfrm>
            <a:off x="1098109" y="4220469"/>
            <a:ext cx="10453423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kind of regulatory framework would enable smooth decommissioning and remediation? How do we build expertise to undertake large-scale remediation and repurposing?</a:t>
            </a:r>
            <a:endParaRPr lang="en-I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5102C2-7CA7-B037-4D19-D1A2B5CC6C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1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e23a4175_0_0"/>
          <p:cNvSpPr/>
          <p:nvPr/>
        </p:nvSpPr>
        <p:spPr>
          <a:xfrm>
            <a:off x="0" y="-38100"/>
            <a:ext cx="804300" cy="3962400"/>
          </a:xfrm>
          <a:prstGeom prst="rect">
            <a:avLst/>
          </a:prstGeom>
          <a:solidFill>
            <a:srgbClr val="7784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13ae23a4175_0_0"/>
          <p:cNvSpPr/>
          <p:nvPr/>
        </p:nvSpPr>
        <p:spPr>
          <a:xfrm>
            <a:off x="0" y="2984534"/>
            <a:ext cx="804300" cy="463500"/>
          </a:xfrm>
          <a:prstGeom prst="rtTriangle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3ae23a4175_0_0"/>
          <p:cNvSpPr/>
          <p:nvPr/>
        </p:nvSpPr>
        <p:spPr>
          <a:xfrm>
            <a:off x="0" y="3448049"/>
            <a:ext cx="804300" cy="3410100"/>
          </a:xfrm>
          <a:prstGeom prst="rect">
            <a:avLst/>
          </a:prstGeom>
          <a:solidFill>
            <a:srgbClr val="3234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29;p41">
            <a:extLst>
              <a:ext uri="{FF2B5EF4-FFF2-40B4-BE49-F238E27FC236}">
                <a16:creationId xmlns:a16="http://schemas.microsoft.com/office/drawing/2014/main" id="{59B8DE38-675D-9712-B633-C89FA26EAD80}"/>
              </a:ext>
            </a:extLst>
          </p:cNvPr>
          <p:cNvSpPr txBox="1"/>
          <p:nvPr/>
        </p:nvSpPr>
        <p:spPr>
          <a:xfrm>
            <a:off x="1058681" y="4598031"/>
            <a:ext cx="7305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Thank You</a:t>
            </a:r>
            <a:endParaRPr sz="3200" i="0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" name="Google Shape;330;p41">
            <a:extLst>
              <a:ext uri="{FF2B5EF4-FFF2-40B4-BE49-F238E27FC236}">
                <a16:creationId xmlns:a16="http://schemas.microsoft.com/office/drawing/2014/main" id="{0D3DF497-FF0D-4E88-FF50-5AF4E65953EA}"/>
              </a:ext>
            </a:extLst>
          </p:cNvPr>
          <p:cNvCxnSpPr/>
          <p:nvPr/>
        </p:nvCxnSpPr>
        <p:spPr>
          <a:xfrm>
            <a:off x="1058689" y="5290648"/>
            <a:ext cx="6583800" cy="0"/>
          </a:xfrm>
          <a:prstGeom prst="straightConnector1">
            <a:avLst/>
          </a:prstGeom>
          <a:noFill/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329;p41">
            <a:extLst>
              <a:ext uri="{FF2B5EF4-FFF2-40B4-BE49-F238E27FC236}">
                <a16:creationId xmlns:a16="http://schemas.microsoft.com/office/drawing/2014/main" id="{2B91D420-E2C8-174B-DF72-06A686F38162}"/>
              </a:ext>
            </a:extLst>
          </p:cNvPr>
          <p:cNvSpPr txBox="1"/>
          <p:nvPr/>
        </p:nvSpPr>
        <p:spPr>
          <a:xfrm>
            <a:off x="1098067" y="5418252"/>
            <a:ext cx="7305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1600" i="0" u="none" strike="noStrike" cap="none" dirty="0" err="1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chandra@iforest</a:t>
            </a:r>
            <a:r>
              <a:rPr lang="en-US" sz="1600" dirty="0" err="1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.global</a:t>
            </a:r>
            <a:r>
              <a:rPr lang="en-US" sz="1600" dirty="0">
                <a:solidFill>
                  <a:srgbClr val="44546A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1600" i="0" u="none" strike="noStrike" cap="none" dirty="0">
              <a:solidFill>
                <a:srgbClr val="44546A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30668E-FAD9-2DB6-50C4-56791105EF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56" b="8249"/>
          <a:stretch/>
        </p:blipFill>
        <p:spPr>
          <a:xfrm rot="16200000">
            <a:off x="-851787" y="1181718"/>
            <a:ext cx="2507907" cy="6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05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8573</TotalTime>
  <Words>645</Words>
  <Application>Microsoft Office PowerPoint</Application>
  <PresentationFormat>Widescreen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Oswald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Mandvi Singh</dc:creator>
  <cp:lastModifiedBy>Mandvi Singh</cp:lastModifiedBy>
  <cp:revision>1682</cp:revision>
  <dcterms:created xsi:type="dcterms:W3CDTF">2021-11-08T04:53:11Z</dcterms:created>
  <dcterms:modified xsi:type="dcterms:W3CDTF">2022-10-12T08:04:00Z</dcterms:modified>
</cp:coreProperties>
</file>