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308" r:id="rId3"/>
    <p:sldId id="304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90"/>
    <a:srgbClr val="FE8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01699-947C-47B8-B834-E1B194FB9215}" type="datetimeFigureOut">
              <a:rPr lang="en-IN" smtClean="0"/>
              <a:t>09-02-2023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89981-878A-4EAC-8054-5A7DCC9BD2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31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0DBD9-C70E-9D24-7D41-A727D79D4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CA75B-C0D1-8F37-88DC-DD3011A55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E7FD3-284C-2CA6-8CE0-71CC5508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1F58-31BB-4D30-9179-B9C33171A7C7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DC2F2-4FBE-A11A-FCBF-277767B0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E04E-16DF-9AD1-53E4-1A8881E5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03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6061E-CB93-2256-EEA3-B05DA8A9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B8144-0461-BA2F-CC9D-0640354C8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A840F-7066-21DB-7C85-72BAE023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471F-CB2F-4DBC-BC33-477F77FCF680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F46F9-43EC-7365-3A2F-4C52AA95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298F4-56D4-FCA4-5B17-8D6D87C2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70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59641-5C25-6942-314F-E3BB651BE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2B572-0916-D76D-B2EE-2C5ADE1EF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C860E-DBFC-7C32-D7C3-AE823380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F7F7-6D65-462A-807B-F80274BBB934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5351E-60D9-94A1-456F-28470EE3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EB298-BF1D-7EE9-1D66-5D09E5B3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056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313A-730B-1C7A-C4AF-4FD98028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6A710-DA41-FB89-6D88-D516A1421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3F35-74B2-ECB0-C65F-5742D9CD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A85-2EEC-4750-A067-3B5C689D6815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5C5A-FFD2-0F2A-7AF0-7DC2C07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2B309-038E-1F64-03F1-1AB50B89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2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0C3F-67DC-D26B-92D8-B0096A7B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1EE15-1996-62A9-4FDD-4D355D2DA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4E495-7D36-7073-16DF-D896F860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5DB4-EA4C-4F87-952D-A559620E2271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EA93-BB5D-8C09-1849-E6F6D284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E34A7-018F-DDCA-7135-E2E0C619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31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75EF-70E8-1578-FB87-32563E8D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10EAF-DF6D-1F54-9509-396D77430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7769F-2A5C-F625-D35C-0536CC194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5AC04-5A8D-0434-C67A-C0CFE3B9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C565-FD4C-43FC-9961-F458F6E7C68D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6B934-80FA-D7D7-E0E9-19086130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9B65E-7AA3-9FC0-6E9D-B00CB480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73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01EB-D519-608E-5345-DA726869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18E7A-0215-5474-8606-09242FFA9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7B48B-2191-245E-93AA-EFDAFB35F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F5AE1-65F7-DD22-484B-17970E539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8B961-BB6C-84DB-B1B2-970A3D0F9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5A419-6254-8DA6-6D65-90FDF605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2B20-5BAD-4F17-AED3-D10315CF5CAD}" type="datetime1">
              <a:rPr lang="en-IN" smtClean="0"/>
              <a:t>09-02-2023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A6B55-8472-973C-16C7-B22CCF94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3B7EF-35AF-203E-8C51-DF212569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26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10772-7B76-581E-DC8E-A714F133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AE095-D8A0-C80E-0B5D-C6A9D799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CBB5-617C-48DD-9C82-6BB5F70EEBA8}" type="datetime1">
              <a:rPr lang="en-IN" smtClean="0"/>
              <a:t>09-02-2023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82DEC-A38D-F50C-2DFF-1FA75016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525D8-8337-2138-4F6A-3CB96FE9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04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30FD9-101F-CAD8-94EB-217FFC53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D551-DA2E-4ABA-AB52-5E33A47A8D8D}" type="datetime1">
              <a:rPr lang="en-IN" smtClean="0"/>
              <a:t>09-02-2023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95615-B69C-6187-1423-577526A8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ED0B9-6571-B44F-7498-8EC0A1A0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1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49EE-98A3-0EE1-7377-BD0C2B16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5F0C-1B4C-0504-D56D-48F5FF626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1D730-1337-CC00-156B-96E65CBFA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7F823-2F7E-CD54-4D9B-F1BD741D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FBBD-D830-464C-B703-E63A632D1E83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73BC3-B188-BC21-864C-152C5DF8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B1BB4-655C-494D-CE4D-85D2B3F3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605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286C-A03D-67E5-9C3D-A84D4F22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81D13-4CDF-F5FD-8D02-2423B5B58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EA4E1-3A4A-23A3-4F25-13D7116B9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B135A-9C4A-A501-75A3-C0E609D4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519A-07CB-4B47-855B-D55B5AD3EE41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5841F-7783-0622-1014-D594CE73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BB95C-88C7-07A2-D31A-207992D0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99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48992-8481-BA89-0A31-2866AD87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0198A-A6BC-E49B-0771-92CB75071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8948D-1656-BFE8-55C6-2190D7780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7B36-1FC2-4511-B8A8-D9A44C3384D9}" type="datetime1">
              <a:rPr lang="en-IN" smtClean="0"/>
              <a:t>09-02-2023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A1E5E-3D5D-90C8-33A8-57A41258A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@iforest.global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9B30-7A68-0B3F-2B4F-E0DF69481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5E12-2EFD-4EFD-B8C4-F3E0FDCB5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3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17BAD-2875-D833-E588-0DFB249E4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4037" y="3637073"/>
            <a:ext cx="4515147" cy="969898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Renewable Energy Potential of Odisha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CADD2-BFFC-35E2-0E9F-681D7170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2984" y="384048"/>
            <a:ext cx="3877056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IN" sz="1100">
                <a:solidFill>
                  <a:schemeClr val="tx1">
                    <a:alpha val="80000"/>
                  </a:schemeClr>
                </a:solidFill>
              </a:rPr>
              <a:t>@iforest.global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F6256-4864-C9FA-ADF3-0FAB65BC3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3894" y="4905356"/>
            <a:ext cx="4165290" cy="617620"/>
          </a:xfrm>
        </p:spPr>
        <p:txBody>
          <a:bodyPr>
            <a:normAutofit lnSpcReduction="10000"/>
          </a:bodyPr>
          <a:lstStyle/>
          <a:p>
            <a:pPr algn="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Chandra Bhushan</a:t>
            </a:r>
          </a:p>
          <a:p>
            <a:pPr algn="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CEO &amp; President, </a:t>
            </a:r>
            <a:r>
              <a:rPr lang="en-IN" sz="1600" dirty="0" err="1">
                <a:latin typeface="Arial" panose="020B0604020202020204" pitchFamily="34" charset="0"/>
                <a:cs typeface="Arial" panose="020B0604020202020204" pitchFamily="34" charset="0"/>
              </a:rPr>
              <a:t>iFOREST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sky, grass, outdoor, windmill&#10;&#10;Description automatically generated">
            <a:extLst>
              <a:ext uri="{FF2B5EF4-FFF2-40B4-BE49-F238E27FC236}">
                <a16:creationId xmlns:a16="http://schemas.microsoft.com/office/drawing/2014/main" id="{2F50811F-502C-82B0-7671-BA39F6AFD2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8" r="-1" b="-1"/>
          <a:stretch/>
        </p:blipFill>
        <p:spPr>
          <a:xfrm>
            <a:off x="-2192" y="10"/>
            <a:ext cx="843634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672DD3A0-ECD0-3085-AF71-0060FFF52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955" y="2813719"/>
            <a:ext cx="2264229" cy="50718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0481157-167D-CDE6-09B4-ED77DE709261}"/>
              </a:ext>
            </a:extLst>
          </p:cNvPr>
          <p:cNvGrpSpPr/>
          <p:nvPr/>
        </p:nvGrpSpPr>
        <p:grpSpPr>
          <a:xfrm>
            <a:off x="-1" y="-1"/>
            <a:ext cx="804334" cy="6858001"/>
            <a:chOff x="-1" y="-57349"/>
            <a:chExt cx="804334" cy="691535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777804-3A72-2F92-80FC-D5558E499E5E}"/>
                </a:ext>
              </a:extLst>
            </p:cNvPr>
            <p:cNvSpPr/>
            <p:nvPr/>
          </p:nvSpPr>
          <p:spPr>
            <a:xfrm>
              <a:off x="-1" y="-57349"/>
              <a:ext cx="804333" cy="3467100"/>
            </a:xfrm>
            <a:prstGeom prst="rect">
              <a:avLst/>
            </a:prstGeom>
            <a:solidFill>
              <a:srgbClr val="7784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206F9AE5-AD44-01A2-5032-99476ACB7E79}"/>
                </a:ext>
              </a:extLst>
            </p:cNvPr>
            <p:cNvSpPr/>
            <p:nvPr/>
          </p:nvSpPr>
          <p:spPr>
            <a:xfrm>
              <a:off x="0" y="2951969"/>
              <a:ext cx="804333" cy="451631"/>
            </a:xfrm>
            <a:prstGeom prst="rtTriangle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BA918D7-3120-1699-C686-EE6E18729A86}"/>
                </a:ext>
              </a:extLst>
            </p:cNvPr>
            <p:cNvSpPr/>
            <p:nvPr/>
          </p:nvSpPr>
          <p:spPr>
            <a:xfrm>
              <a:off x="0" y="3403600"/>
              <a:ext cx="804332" cy="3454401"/>
            </a:xfrm>
            <a:prstGeom prst="rect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Picture 11" descr="iForest New Logo.jpg">
              <a:extLst>
                <a:ext uri="{FF2B5EF4-FFF2-40B4-BE49-F238E27FC236}">
                  <a16:creationId xmlns:a16="http://schemas.microsoft.com/office/drawing/2014/main" id="{9970D4D9-FA5C-41EE-3367-B96CE58C7D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35" t="30650" r="17708" b="37685"/>
            <a:stretch/>
          </p:blipFill>
          <p:spPr>
            <a:xfrm rot="16200000">
              <a:off x="-817462" y="1188671"/>
              <a:ext cx="2439255" cy="668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44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1BE1F-0D42-8F18-8BD8-E2D9B285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A00C-19FF-4FEE-B772-D8B13F53CA68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BB2CB-41D2-CEAF-B20A-75A4FF9E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E1578-E4C4-2D3B-2614-8BA4B97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2</a:t>
            </a:fld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11DF74-C432-9484-4C0B-FF82EE70F57F}"/>
              </a:ext>
            </a:extLst>
          </p:cNvPr>
          <p:cNvGrpSpPr/>
          <p:nvPr/>
        </p:nvGrpSpPr>
        <p:grpSpPr>
          <a:xfrm>
            <a:off x="-1" y="-1"/>
            <a:ext cx="804334" cy="6858001"/>
            <a:chOff x="-1" y="-57349"/>
            <a:chExt cx="804334" cy="69153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C3765F0-A141-3C46-F255-497B9AB386F0}"/>
                </a:ext>
              </a:extLst>
            </p:cNvPr>
            <p:cNvSpPr/>
            <p:nvPr/>
          </p:nvSpPr>
          <p:spPr>
            <a:xfrm>
              <a:off x="-1" y="-57349"/>
              <a:ext cx="804333" cy="3467100"/>
            </a:xfrm>
            <a:prstGeom prst="rect">
              <a:avLst/>
            </a:prstGeom>
            <a:solidFill>
              <a:srgbClr val="7784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1EAF8B92-E88F-56C4-CFFF-9AFB5179A697}"/>
                </a:ext>
              </a:extLst>
            </p:cNvPr>
            <p:cNvSpPr/>
            <p:nvPr/>
          </p:nvSpPr>
          <p:spPr>
            <a:xfrm>
              <a:off x="0" y="2951969"/>
              <a:ext cx="804333" cy="451631"/>
            </a:xfrm>
            <a:prstGeom prst="rtTriangle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5BE374-5DC8-9C5B-6F8B-E93CD902BE96}"/>
                </a:ext>
              </a:extLst>
            </p:cNvPr>
            <p:cNvSpPr/>
            <p:nvPr/>
          </p:nvSpPr>
          <p:spPr>
            <a:xfrm>
              <a:off x="0" y="3403600"/>
              <a:ext cx="804332" cy="3454401"/>
            </a:xfrm>
            <a:prstGeom prst="rect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Picture 10" descr="iForest New Logo.jpg">
              <a:extLst>
                <a:ext uri="{FF2B5EF4-FFF2-40B4-BE49-F238E27FC236}">
                  <a16:creationId xmlns:a16="http://schemas.microsoft.com/office/drawing/2014/main" id="{5BCE1195-D280-4079-6420-2CCF0F4995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35" t="30650" r="17708" b="37685"/>
            <a:stretch/>
          </p:blipFill>
          <p:spPr>
            <a:xfrm rot="16200000">
              <a:off x="-817462" y="1188671"/>
              <a:ext cx="2439255" cy="668760"/>
            </a:xfrm>
            <a:prstGeom prst="rect">
              <a:avLst/>
            </a:prstGeom>
          </p:spPr>
        </p:pic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A0CE24D-E4F3-393D-052B-F7F73979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083" y="509437"/>
            <a:ext cx="10515600" cy="1040163"/>
          </a:xfrm>
        </p:spPr>
        <p:txBody>
          <a:bodyPr/>
          <a:lstStyle/>
          <a:p>
            <a:pPr algn="ctr"/>
            <a:r>
              <a:rPr lang="en-US" b="1" dirty="0"/>
              <a:t>RE potential Re-assessment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4E745-ED4D-0090-FA82-C095B2F890C1}"/>
              </a:ext>
            </a:extLst>
          </p:cNvPr>
          <p:cNvSpPr txBox="1">
            <a:spLocks/>
          </p:cNvSpPr>
          <p:nvPr/>
        </p:nvSpPr>
        <p:spPr>
          <a:xfrm>
            <a:off x="1098083" y="2041336"/>
            <a:ext cx="2646964" cy="1542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>
                <a:latin typeface="+mn-lt"/>
                <a:cs typeface="Arial" panose="020B0604020202020204" pitchFamily="34" charset="0"/>
              </a:rPr>
              <a:t>MNRE vs. iFOREST assessed RE potential of Odisha </a:t>
            </a:r>
            <a:endParaRPr lang="en-IN" sz="22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2F996F-A014-5E7B-B712-6B38A4C7C384}"/>
              </a:ext>
            </a:extLst>
          </p:cNvPr>
          <p:cNvCxnSpPr>
            <a:cxnSpLocks/>
          </p:cNvCxnSpPr>
          <p:nvPr/>
        </p:nvCxnSpPr>
        <p:spPr>
          <a:xfrm>
            <a:off x="3745047" y="2069080"/>
            <a:ext cx="0" cy="2538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B468CAF6-52B6-402B-D94A-24696B26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6818"/>
              </p:ext>
            </p:extLst>
          </p:nvPr>
        </p:nvGraphicFramePr>
        <p:xfrm>
          <a:off x="3965606" y="2041336"/>
          <a:ext cx="7603956" cy="256584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49670">
                  <a:extLst>
                    <a:ext uri="{9D8B030D-6E8A-4147-A177-3AD203B41FA5}">
                      <a16:colId xmlns:a16="http://schemas.microsoft.com/office/drawing/2014/main" val="379993526"/>
                    </a:ext>
                  </a:extLst>
                </a:gridCol>
                <a:gridCol w="2618071">
                  <a:extLst>
                    <a:ext uri="{9D8B030D-6E8A-4147-A177-3AD203B41FA5}">
                      <a16:colId xmlns:a16="http://schemas.microsoft.com/office/drawing/2014/main" val="3931567242"/>
                    </a:ext>
                  </a:extLst>
                </a:gridCol>
                <a:gridCol w="3436215">
                  <a:extLst>
                    <a:ext uri="{9D8B030D-6E8A-4147-A177-3AD203B41FA5}">
                      <a16:colId xmlns:a16="http://schemas.microsoft.com/office/drawing/2014/main" val="1802035672"/>
                    </a:ext>
                  </a:extLst>
                </a:gridCol>
              </a:tblGrid>
              <a:tr h="22768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MNRE 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iFOREST</a:t>
                      </a:r>
                      <a:r>
                        <a:rPr lang="en-IN" dirty="0"/>
                        <a:t> (MW)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644947"/>
                  </a:ext>
                </a:extLst>
              </a:tr>
              <a:tr h="371284">
                <a:tc>
                  <a:txBody>
                    <a:bodyPr/>
                    <a:lstStyle/>
                    <a:p>
                      <a:r>
                        <a:rPr lang="en-IN" dirty="0"/>
                        <a:t>Solar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25,780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156,000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124036"/>
                  </a:ext>
                </a:extLst>
              </a:tr>
              <a:tr h="227685">
                <a:tc>
                  <a:txBody>
                    <a:bodyPr/>
                    <a:lstStyle/>
                    <a:p>
                      <a:r>
                        <a:rPr lang="en-IN" dirty="0"/>
                        <a:t>Biomass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74024"/>
                  </a:ext>
                </a:extLst>
              </a:tr>
              <a:tr h="227685">
                <a:tc>
                  <a:txBody>
                    <a:bodyPr/>
                    <a:lstStyle/>
                    <a:p>
                      <a:r>
                        <a:rPr lang="en-IN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8346 (120m)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 high-potential site identified with an average CUF of 22%-29% at 150 m hub height across 16 districts. Need detailed ground-level assessment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4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5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1BE1F-0D42-8F18-8BD8-E2D9B285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A00C-19FF-4FEE-B772-D8B13F53CA68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BB2CB-41D2-CEAF-B20A-75A4FF9E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E1578-E4C4-2D3B-2614-8BA4B97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3</a:t>
            </a:fld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11DF74-C432-9484-4C0B-FF82EE70F57F}"/>
              </a:ext>
            </a:extLst>
          </p:cNvPr>
          <p:cNvGrpSpPr/>
          <p:nvPr/>
        </p:nvGrpSpPr>
        <p:grpSpPr>
          <a:xfrm>
            <a:off x="-1" y="-1"/>
            <a:ext cx="804334" cy="6858001"/>
            <a:chOff x="-1" y="-57349"/>
            <a:chExt cx="804334" cy="69153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C3765F0-A141-3C46-F255-497B9AB386F0}"/>
                </a:ext>
              </a:extLst>
            </p:cNvPr>
            <p:cNvSpPr/>
            <p:nvPr/>
          </p:nvSpPr>
          <p:spPr>
            <a:xfrm>
              <a:off x="-1" y="-57349"/>
              <a:ext cx="804333" cy="3467100"/>
            </a:xfrm>
            <a:prstGeom prst="rect">
              <a:avLst/>
            </a:prstGeom>
            <a:solidFill>
              <a:srgbClr val="7784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1EAF8B92-E88F-56C4-CFFF-9AFB5179A697}"/>
                </a:ext>
              </a:extLst>
            </p:cNvPr>
            <p:cNvSpPr/>
            <p:nvPr/>
          </p:nvSpPr>
          <p:spPr>
            <a:xfrm>
              <a:off x="0" y="2951969"/>
              <a:ext cx="804333" cy="451631"/>
            </a:xfrm>
            <a:prstGeom prst="rtTriangle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5BE374-5DC8-9C5B-6F8B-E93CD902BE96}"/>
                </a:ext>
              </a:extLst>
            </p:cNvPr>
            <p:cNvSpPr/>
            <p:nvPr/>
          </p:nvSpPr>
          <p:spPr>
            <a:xfrm>
              <a:off x="0" y="3403600"/>
              <a:ext cx="804332" cy="3454401"/>
            </a:xfrm>
            <a:prstGeom prst="rect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Picture 10" descr="iForest New Logo.jpg">
              <a:extLst>
                <a:ext uri="{FF2B5EF4-FFF2-40B4-BE49-F238E27FC236}">
                  <a16:creationId xmlns:a16="http://schemas.microsoft.com/office/drawing/2014/main" id="{5BCE1195-D280-4079-6420-2CCF0F4995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35" t="30650" r="17708" b="37685"/>
            <a:stretch/>
          </p:blipFill>
          <p:spPr>
            <a:xfrm rot="16200000">
              <a:off x="-817462" y="1188671"/>
              <a:ext cx="2439255" cy="668760"/>
            </a:xfrm>
            <a:prstGeom prst="rect">
              <a:avLst/>
            </a:prstGeom>
          </p:spPr>
        </p:pic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C8E481E4-2F9D-C3EF-7D93-DB2B6E8562FE}"/>
              </a:ext>
            </a:extLst>
          </p:cNvPr>
          <p:cNvSpPr txBox="1">
            <a:spLocks/>
          </p:cNvSpPr>
          <p:nvPr/>
        </p:nvSpPr>
        <p:spPr>
          <a:xfrm>
            <a:off x="1282886" y="1996407"/>
            <a:ext cx="2867526" cy="19796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+mn-lt"/>
                <a:cs typeface="Arial" panose="020B0604020202020204" pitchFamily="34" charset="0"/>
              </a:rPr>
              <a:t>The OREP, 2022 aims to decarbonize the energy sector by harnessing the state’s RE potential </a:t>
            </a:r>
            <a:endParaRPr lang="en-IN" sz="22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A113BF-D982-C9D2-043D-841A3A5C2058}"/>
              </a:ext>
            </a:extLst>
          </p:cNvPr>
          <p:cNvCxnSpPr>
            <a:cxnSpLocks/>
          </p:cNvCxnSpPr>
          <p:nvPr/>
        </p:nvCxnSpPr>
        <p:spPr>
          <a:xfrm>
            <a:off x="4340208" y="2083928"/>
            <a:ext cx="0" cy="21151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FF2735D-7086-59D8-53C6-DB4C82DDE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37624"/>
              </p:ext>
            </p:extLst>
          </p:nvPr>
        </p:nvGraphicFramePr>
        <p:xfrm>
          <a:off x="4774137" y="2438604"/>
          <a:ext cx="6502657" cy="147459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61726">
                  <a:extLst>
                    <a:ext uri="{9D8B030D-6E8A-4147-A177-3AD203B41FA5}">
                      <a16:colId xmlns:a16="http://schemas.microsoft.com/office/drawing/2014/main" val="4086115715"/>
                    </a:ext>
                  </a:extLst>
                </a:gridCol>
                <a:gridCol w="1644416">
                  <a:extLst>
                    <a:ext uri="{9D8B030D-6E8A-4147-A177-3AD203B41FA5}">
                      <a16:colId xmlns:a16="http://schemas.microsoft.com/office/drawing/2014/main" val="1679581601"/>
                    </a:ext>
                  </a:extLst>
                </a:gridCol>
                <a:gridCol w="1521085">
                  <a:extLst>
                    <a:ext uri="{9D8B030D-6E8A-4147-A177-3AD203B41FA5}">
                      <a16:colId xmlns:a16="http://schemas.microsoft.com/office/drawing/2014/main" val="2952622851"/>
                    </a:ext>
                  </a:extLst>
                </a:gridCol>
                <a:gridCol w="1675430">
                  <a:extLst>
                    <a:ext uri="{9D8B030D-6E8A-4147-A177-3AD203B41FA5}">
                      <a16:colId xmlns:a16="http://schemas.microsoft.com/office/drawing/2014/main" val="1152608415"/>
                    </a:ext>
                  </a:extLst>
                </a:gridCol>
              </a:tblGrid>
              <a:tr h="293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Source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Utility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Captive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481355"/>
                  </a:ext>
                </a:extLst>
              </a:tr>
              <a:tr h="293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Wind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900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2,600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3,500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600396"/>
                  </a:ext>
                </a:extLst>
              </a:tr>
              <a:tr h="293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Hydro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900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1,200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254274"/>
                  </a:ext>
                </a:extLst>
              </a:tr>
              <a:tr h="293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Other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4,500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12,500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17,000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849912"/>
                  </a:ext>
                </a:extLst>
              </a:tr>
              <a:tr h="300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5,700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16,000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</a:rPr>
                        <a:t>21,700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2225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6DA77FF4-1677-4190-F4F8-400AE997FF65}"/>
              </a:ext>
            </a:extLst>
          </p:cNvPr>
          <p:cNvSpPr txBox="1"/>
          <p:nvPr/>
        </p:nvSpPr>
        <p:spPr>
          <a:xfrm>
            <a:off x="4621987" y="2001486"/>
            <a:ext cx="66622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capacity requirement for meeting new RPO of 43.33% by 2029-30</a:t>
            </a:r>
            <a:endParaRPr lang="en-IN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0CE24D-E4F3-393D-052B-F7F73979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Impacts of OREP, 2022</a:t>
            </a:r>
          </a:p>
        </p:txBody>
      </p:sp>
    </p:spTree>
    <p:extLst>
      <p:ext uri="{BB962C8B-B14F-4D97-AF65-F5344CB8AC3E}">
        <p14:creationId xmlns:p14="http://schemas.microsoft.com/office/powerpoint/2010/main" val="15093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1BE1F-0D42-8F18-8BD8-E2D9B285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A00C-19FF-4FEE-B772-D8B13F53CA68}" type="datetime1">
              <a:rPr lang="en-IN" smtClean="0"/>
              <a:t>09-02-2023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BB2CB-41D2-CEAF-B20A-75A4FF9E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@iforest.global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E1578-E4C4-2D3B-2614-8BA4B97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5E12-2EFD-4EFD-B8C4-F3E0FDCB5F42}" type="slidenum">
              <a:rPr lang="en-IN" smtClean="0"/>
              <a:t>4</a:t>
            </a:fld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11DF74-C432-9484-4C0B-FF82EE70F57F}"/>
              </a:ext>
            </a:extLst>
          </p:cNvPr>
          <p:cNvGrpSpPr/>
          <p:nvPr/>
        </p:nvGrpSpPr>
        <p:grpSpPr>
          <a:xfrm>
            <a:off x="-1" y="-1"/>
            <a:ext cx="804334" cy="6858001"/>
            <a:chOff x="-1" y="-57349"/>
            <a:chExt cx="804334" cy="69153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C3765F0-A141-3C46-F255-497B9AB386F0}"/>
                </a:ext>
              </a:extLst>
            </p:cNvPr>
            <p:cNvSpPr/>
            <p:nvPr/>
          </p:nvSpPr>
          <p:spPr>
            <a:xfrm>
              <a:off x="-1" y="-57349"/>
              <a:ext cx="804333" cy="3467100"/>
            </a:xfrm>
            <a:prstGeom prst="rect">
              <a:avLst/>
            </a:prstGeom>
            <a:solidFill>
              <a:srgbClr val="7784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1EAF8B92-E88F-56C4-CFFF-9AFB5179A697}"/>
                </a:ext>
              </a:extLst>
            </p:cNvPr>
            <p:cNvSpPr/>
            <p:nvPr/>
          </p:nvSpPr>
          <p:spPr>
            <a:xfrm>
              <a:off x="0" y="2951969"/>
              <a:ext cx="804333" cy="451631"/>
            </a:xfrm>
            <a:prstGeom prst="rtTriangle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5BE374-5DC8-9C5B-6F8B-E93CD902BE96}"/>
                </a:ext>
              </a:extLst>
            </p:cNvPr>
            <p:cNvSpPr/>
            <p:nvPr/>
          </p:nvSpPr>
          <p:spPr>
            <a:xfrm>
              <a:off x="0" y="3403600"/>
              <a:ext cx="804332" cy="3454401"/>
            </a:xfrm>
            <a:prstGeom prst="rect">
              <a:avLst/>
            </a:prstGeom>
            <a:solidFill>
              <a:srgbClr val="3234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Picture 10" descr="iForest New Logo.jpg">
              <a:extLst>
                <a:ext uri="{FF2B5EF4-FFF2-40B4-BE49-F238E27FC236}">
                  <a16:creationId xmlns:a16="http://schemas.microsoft.com/office/drawing/2014/main" id="{5BCE1195-D280-4079-6420-2CCF0F4995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35" t="30650" r="17708" b="37685"/>
            <a:stretch/>
          </p:blipFill>
          <p:spPr>
            <a:xfrm rot="16200000">
              <a:off x="-817462" y="1188671"/>
              <a:ext cx="2439255" cy="668760"/>
            </a:xfrm>
            <a:prstGeom prst="rect">
              <a:avLst/>
            </a:prstGeom>
          </p:spPr>
        </p:pic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0EC80AF3-4C1D-2EE5-7B0A-42EBE4D58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37" y="936827"/>
            <a:ext cx="2192041" cy="1370600"/>
          </a:xfrm>
        </p:spPr>
        <p:txBody>
          <a:bodyPr>
            <a:normAutofit/>
          </a:bodyPr>
          <a:lstStyle/>
          <a:p>
            <a:r>
              <a:rPr lang="en-US" sz="2200" b="1" dirty="0">
                <a:latin typeface="+mn-lt"/>
                <a:cs typeface="Arial" panose="020B0604020202020204" pitchFamily="34" charset="0"/>
              </a:rPr>
              <a:t>Impact of implementing the OREP, 2022 by 2029-30</a:t>
            </a:r>
            <a:endParaRPr lang="en-IN" sz="22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4BB4D8-CF77-1D5B-48E6-F4946DB26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859" y="3497023"/>
            <a:ext cx="8687293" cy="2861431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9D58E4D-6A4C-7ECB-E702-DE317BC54E30}"/>
              </a:ext>
            </a:extLst>
          </p:cNvPr>
          <p:cNvCxnSpPr>
            <a:cxnSpLocks/>
          </p:cNvCxnSpPr>
          <p:nvPr/>
        </p:nvCxnSpPr>
        <p:spPr>
          <a:xfrm>
            <a:off x="3002302" y="840049"/>
            <a:ext cx="0" cy="21151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FF25AE0-E62A-192C-E09D-603BAB8D5B50}"/>
              </a:ext>
            </a:extLst>
          </p:cNvPr>
          <p:cNvSpPr/>
          <p:nvPr/>
        </p:nvSpPr>
        <p:spPr>
          <a:xfrm>
            <a:off x="3287385" y="936827"/>
            <a:ext cx="8272556" cy="1979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1800" baseline="-25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baseline="-25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emission reduction of 32% and PM, NOx &amp; </a:t>
            </a:r>
            <a:r>
              <a:rPr lang="en-US" dirty="0" err="1">
                <a:solidFill>
                  <a:schemeClr val="tx1"/>
                </a:solidFill>
              </a:rPr>
              <a:t>SOx</a:t>
            </a:r>
            <a:r>
              <a:rPr lang="en-US" dirty="0">
                <a:solidFill>
                  <a:schemeClr val="tx1"/>
                </a:solidFill>
              </a:rPr>
              <a:t> emission reduction of 29% from utility consumption.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Minimal utility tariff increase of 2-3% relative to baseline trend.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Creation of 478,890 solar jobs and 4,445 wind jobs for meeting utility and captive requirements.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Minimal land requirement - 1.8% of the total wasteland area or 8.3% of the total reservoir area needed for setting up 17 GW solar capacity to meet the ‘Other RPO’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4A59B0-5C2F-6A02-261B-2D62298EDC37}"/>
              </a:ext>
            </a:extLst>
          </p:cNvPr>
          <p:cNvSpPr txBox="1"/>
          <p:nvPr/>
        </p:nvSpPr>
        <p:spPr>
          <a:xfrm>
            <a:off x="3287384" y="3127691"/>
            <a:ext cx="8272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utility tariff trend due to increased RE procurement aligned with new RPO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658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249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Renewable Energy Potential of Odisha</vt:lpstr>
      <vt:lpstr>RE potential Re-assessment</vt:lpstr>
      <vt:lpstr>Impacts of OREP, 2022</vt:lpstr>
      <vt:lpstr>Impact of implementing the OREP, 2022 by 2029-30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Ritwik Ray Chaudhuri</dc:creator>
  <cp:lastModifiedBy>Mandvi Singh</cp:lastModifiedBy>
  <cp:revision>188</cp:revision>
  <dcterms:created xsi:type="dcterms:W3CDTF">2023-02-01T12:10:46Z</dcterms:created>
  <dcterms:modified xsi:type="dcterms:W3CDTF">2023-02-09T07:22:31Z</dcterms:modified>
</cp:coreProperties>
</file>