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notesMasterIdLst>
    <p:notesMasterId r:id="rId6"/>
  </p:notesMasterIdLst>
  <p:sldIdLst>
    <p:sldId id="256" r:id="rId2"/>
    <p:sldId id="308" r:id="rId3"/>
    <p:sldId id="304" r:id="rId4"/>
    <p:sldId id="307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EA890"/>
    <a:srgbClr val="FE8D6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7" autoAdjust="0"/>
    <p:restoredTop sz="94660"/>
  </p:normalViewPr>
  <p:slideViewPr>
    <p:cSldViewPr snapToGrid="0" showGuides="1">
      <p:cViewPr varScale="1">
        <p:scale>
          <a:sx n="66" d="100"/>
          <a:sy n="66" d="100"/>
        </p:scale>
        <p:origin x="668" y="4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C01699-947C-47B8-B834-E1B194FB9215}" type="datetimeFigureOut">
              <a:rPr lang="en-IN" smtClean="0"/>
              <a:t>09-02-2023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789981-878A-4EAC-8054-5A7DCC9BD22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633165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70DBD9-C70E-9D24-7D41-A727D79D4A4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A8CA75B-C0D1-8F37-88DC-DD3011A55E9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BE7FD3-284C-2CA6-8CE0-71CC550841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41F58-31BB-4D30-9179-B9C33171A7C7}" type="datetime1">
              <a:rPr lang="en-IN" smtClean="0"/>
              <a:t>09-02-2023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ADC2F2-4FBE-A11A-FCBF-277767B04D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/>
              <a:t>@iforest.global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2CE04E-16DF-9AD1-53E4-1A8881E514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E5E12-2EFD-4EFD-B8C4-F3E0FDCB5F4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460379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96061E-CB93-2256-EEA3-B05DA8A92F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7BB8144-0461-BA2F-CC9D-0640354C801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AA840F-7066-21DB-7C85-72BAE023F7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6471F-CB2F-4DBC-BC33-477F77FCF680}" type="datetime1">
              <a:rPr lang="en-IN" smtClean="0"/>
              <a:t>09-02-2023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8F46F9-43EC-7365-3A2F-4C52AA95DC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/>
              <a:t>@iforest.global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E298F4-56D4-FCA4-5B17-8D6D87C23E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E5E12-2EFD-4EFD-B8C4-F3E0FDCB5F4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577080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2759641-5C25-6942-314F-E3BB651BEA5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C42B572-0916-D76D-B2EE-2C5ADE1EFC2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7C860E-DBFC-7C32-D7C3-AE82338014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4F7F7-6D65-462A-807B-F80274BBB934}" type="datetime1">
              <a:rPr lang="en-IN" smtClean="0"/>
              <a:t>09-02-2023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65351E-60D9-94A1-456F-28470EE3DB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/>
              <a:t>@iforest.global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4EB298-BF1D-7EE9-1D66-5D09E5B35D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E5E12-2EFD-4EFD-B8C4-F3E0FDCB5F4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805696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E2313A-730B-1C7A-C4AF-4FD98028BE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26A710-DA41-FB89-6D88-D516A14214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B13F35-74B2-ECB0-C65F-5742D9CD80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99A85-2EEC-4750-A067-3B5C689D6815}" type="datetime1">
              <a:rPr lang="en-IN" smtClean="0"/>
              <a:t>09-02-2023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215C5A-FFD2-0F2A-7AF0-7DC2C07922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/>
              <a:t>@iforest.global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02B309-038E-1F64-03F1-1AB50B897E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E5E12-2EFD-4EFD-B8C4-F3E0FDCB5F4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872587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FA0C3F-67DC-D26B-92D8-B0096A7B37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641EE15-1996-62A9-4FDD-4D355D2DAB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34E495-7D36-7073-16DF-D896F8606C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8D5DB4-EA4C-4F87-952D-A559620E2271}" type="datetime1">
              <a:rPr lang="en-IN" smtClean="0"/>
              <a:t>09-02-2023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F8EA93-BB5D-8C09-1849-E6F6D2847D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/>
              <a:t>@iforest.global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CE34A7-018F-DDCA-7135-E2E0C619DD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E5E12-2EFD-4EFD-B8C4-F3E0FDCB5F4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033126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B875EF-70E8-1578-FB87-32563E8D5F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C10EAF-DF6D-1F54-9509-396D7743056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117769F-2A5C-F625-D35C-0536CC19443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EF5AC04-5A8D-0434-C67A-C0CFE3B9FD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9C565-FD4C-43FC-9961-F458F6E7C68D}" type="datetime1">
              <a:rPr lang="en-IN" smtClean="0"/>
              <a:t>09-02-2023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206B934-80FA-D7D7-E0E9-190861303F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/>
              <a:t>@iforest.global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409B65E-7AA3-9FC0-6E9D-B00CB4800D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E5E12-2EFD-4EFD-B8C4-F3E0FDCB5F4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547317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E601EB-D519-608E-5345-DA726869E9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DD18E7A-0215-5474-8606-09242FFA93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057B48B-2191-245E-93AA-EFDAFB35FBF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25F5AE1-65F7-DD22-484B-17970E539B9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D38B961-BB6C-84DB-B1B2-970A3D0F9A4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C65A419-6254-8DA6-6D65-90FDF60551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92B20-5BAD-4F17-AED3-D10315CF5CAD}" type="datetime1">
              <a:rPr lang="en-IN" smtClean="0"/>
              <a:t>09-02-2023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3BA6B55-8472-973C-16C7-B22CCF9444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/>
              <a:t>@iforest.global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923B7EF-35AF-203E-8C51-DF2125699B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E5E12-2EFD-4EFD-B8C4-F3E0FDCB5F4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772622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A10772-7B76-581E-DC8E-A714F1337B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8CAE095-D8A0-C80E-0B5D-C6A9D79964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6CBB5-617C-48DD-9C82-6BB5F70EEBA8}" type="datetime1">
              <a:rPr lang="en-IN" smtClean="0"/>
              <a:t>09-02-2023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9182DEC-A38D-F50C-2DFF-1FA75016A7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/>
              <a:t>@iforest.global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3B525D8-8337-2138-4F6A-3CB96FE945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E5E12-2EFD-4EFD-B8C4-F3E0FDCB5F4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140405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3230FD9-101F-CAD8-94EB-217FFC53E4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0D551-DA2E-4ABA-AB52-5E33A47A8D8D}" type="datetime1">
              <a:rPr lang="en-IN" smtClean="0"/>
              <a:t>09-02-2023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B695615-B69C-6187-1423-577526A88A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/>
              <a:t>@iforest.global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27ED0B9-6571-B44F-7498-8EC0A1A002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E5E12-2EFD-4EFD-B8C4-F3E0FDCB5F4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141916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1A49EE-98A3-0EE1-7377-BD0C2B16D2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035F0C-1B4C-0504-D56D-48F5FF6262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3C1D730-1337-CC00-156B-96E65CBFA85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157F823-2F7E-CD54-4D9B-F1BD741DEB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BFBBD-D830-464C-B703-E63A632D1E83}" type="datetime1">
              <a:rPr lang="en-IN" smtClean="0"/>
              <a:t>09-02-2023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EB73BC3-B188-BC21-864C-152C5DF840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/>
              <a:t>@iforest.global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57B1BB4-655C-494D-CE4D-85D2B3F31B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E5E12-2EFD-4EFD-B8C4-F3E0FDCB5F4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160553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76286C-A03D-67E5-9C3D-A84D4F2270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2981D13-4CDF-F5FD-8D02-2423B5B5863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BBEA4E1-3A4A-23A3-4F25-13D7116B98E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97B135A-9C4A-A501-75A3-C0E609D44B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A519A-07CB-4B47-855B-D55B5AD3EE41}" type="datetime1">
              <a:rPr lang="en-IN" smtClean="0"/>
              <a:t>09-02-2023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815841F-7783-0622-1014-D594CE7347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/>
              <a:t>@iforest.global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08BB95C-88C7-07A2-D31A-207992D070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E5E12-2EFD-4EFD-B8C4-F3E0FDCB5F4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279945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E148992-8481-BA89-0A31-2866AD8702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4F0198A-A6BC-E49B-0771-92CB750718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F8948D-1656-BFE8-55C6-2190D778078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1D7B36-1FC2-4511-B8A8-D9A44C3384D9}" type="datetime1">
              <a:rPr lang="en-IN" smtClean="0"/>
              <a:t>09-02-2023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EA1E5E-3D5D-90C8-33A8-57A41258ACD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IN"/>
              <a:t>@iforest.global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F79B30-7A68-0B3F-2B4F-E0DF6948183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2E5E12-2EFD-4EFD-B8C4-F3E0FDCB5F4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94337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7" name="Rectangle 26">
            <a:extLst>
              <a:ext uri="{FF2B5EF4-FFF2-40B4-BE49-F238E27FC236}">
                <a16:creationId xmlns:a16="http://schemas.microsoft.com/office/drawing/2014/main" id="{C475749F-F487-4EFB-ABC7-C1359590EB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D817BAD-2875-D833-E588-0DFB249E48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244037" y="3637073"/>
            <a:ext cx="4515147" cy="969898"/>
          </a:xfrm>
        </p:spPr>
        <p:txBody>
          <a:bodyPr>
            <a:normAutofit/>
          </a:bodyPr>
          <a:lstStyle/>
          <a:p>
            <a:pPr algn="r"/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Renewable Energy Potential of Odisha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BCADD2-BFFC-35E2-0E9F-681D717048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872984" y="384048"/>
            <a:ext cx="3877056" cy="365125"/>
          </a:xfrm>
        </p:spPr>
        <p:txBody>
          <a:bodyPr>
            <a:normAutofit/>
          </a:bodyPr>
          <a:lstStyle/>
          <a:p>
            <a:pPr algn="r">
              <a:spcAft>
                <a:spcPts val="600"/>
              </a:spcAft>
            </a:pPr>
            <a:r>
              <a:rPr lang="en-IN" sz="1100">
                <a:solidFill>
                  <a:schemeClr val="tx1">
                    <a:alpha val="80000"/>
                  </a:schemeClr>
                </a:solidFill>
              </a:rPr>
              <a:t>@iforest.global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7F6256-4864-C9FA-ADF3-0FAB65BC3EF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593894" y="4905356"/>
            <a:ext cx="4165290" cy="617620"/>
          </a:xfrm>
        </p:spPr>
        <p:txBody>
          <a:bodyPr>
            <a:normAutofit lnSpcReduction="10000"/>
          </a:bodyPr>
          <a:lstStyle/>
          <a:p>
            <a:pPr algn="r"/>
            <a:r>
              <a:rPr lang="en-IN" sz="1600" dirty="0">
                <a:latin typeface="Arial" panose="020B0604020202020204" pitchFamily="34" charset="0"/>
                <a:cs typeface="Arial" panose="020B0604020202020204" pitchFamily="34" charset="0"/>
              </a:rPr>
              <a:t>Chandra Bhushan</a:t>
            </a:r>
          </a:p>
          <a:p>
            <a:pPr algn="r"/>
            <a:r>
              <a:rPr lang="en-IN" sz="1600" dirty="0">
                <a:latin typeface="Arial" panose="020B0604020202020204" pitchFamily="34" charset="0"/>
                <a:cs typeface="Arial" panose="020B0604020202020204" pitchFamily="34" charset="0"/>
              </a:rPr>
              <a:t>CEO &amp; President, </a:t>
            </a:r>
            <a:r>
              <a:rPr lang="en-IN" sz="1600" dirty="0" err="1">
                <a:latin typeface="Arial" panose="020B0604020202020204" pitchFamily="34" charset="0"/>
                <a:cs typeface="Arial" panose="020B0604020202020204" pitchFamily="34" charset="0"/>
              </a:rPr>
              <a:t>iFOREST</a:t>
            </a:r>
            <a:endParaRPr lang="en-IN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Picture 7" descr="A picture containing sky, grass, outdoor, windmill&#10;&#10;Description automatically generated">
            <a:extLst>
              <a:ext uri="{FF2B5EF4-FFF2-40B4-BE49-F238E27FC236}">
                <a16:creationId xmlns:a16="http://schemas.microsoft.com/office/drawing/2014/main" id="{2F50811F-502C-82B0-7671-BA39F6AFD2C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888" r="-1" b="-1"/>
          <a:stretch/>
        </p:blipFill>
        <p:spPr>
          <a:xfrm>
            <a:off x="-2192" y="10"/>
            <a:ext cx="8436340" cy="6857990"/>
          </a:xfrm>
          <a:custGeom>
            <a:avLst/>
            <a:gdLst/>
            <a:ahLst/>
            <a:cxnLst/>
            <a:rect l="l" t="t" r="r" b="b"/>
            <a:pathLst>
              <a:path w="8436340" h="6858000">
                <a:moveTo>
                  <a:pt x="6950358" y="3911316"/>
                </a:moveTo>
                <a:lnTo>
                  <a:pt x="6950358" y="3925503"/>
                </a:lnTo>
                <a:lnTo>
                  <a:pt x="6948404" y="3918409"/>
                </a:lnTo>
                <a:close/>
                <a:moveTo>
                  <a:pt x="890899" y="2071857"/>
                </a:moveTo>
                <a:cubicBezTo>
                  <a:pt x="890899" y="2071857"/>
                  <a:pt x="890899" y="2071857"/>
                  <a:pt x="4934362" y="2071857"/>
                </a:cubicBezTo>
                <a:cubicBezTo>
                  <a:pt x="5187625" y="2071857"/>
                  <a:pt x="5432153" y="2211072"/>
                  <a:pt x="5554418" y="2437296"/>
                </a:cubicBezTo>
                <a:cubicBezTo>
                  <a:pt x="5554418" y="2437296"/>
                  <a:pt x="5554418" y="2437296"/>
                  <a:pt x="7580515" y="5926372"/>
                </a:cubicBezTo>
                <a:cubicBezTo>
                  <a:pt x="7711513" y="6143896"/>
                  <a:pt x="7711513" y="6422327"/>
                  <a:pt x="7580515" y="6639850"/>
                </a:cubicBezTo>
                <a:cubicBezTo>
                  <a:pt x="7580515" y="6639850"/>
                  <a:pt x="7580515" y="6639850"/>
                  <a:pt x="7473670" y="6823844"/>
                </a:cubicBezTo>
                <a:lnTo>
                  <a:pt x="7453836" y="6858000"/>
                </a:lnTo>
                <a:lnTo>
                  <a:pt x="0" y="6858000"/>
                </a:lnTo>
                <a:lnTo>
                  <a:pt x="0" y="2890622"/>
                </a:lnTo>
                <a:lnTo>
                  <a:pt x="78831" y="2754282"/>
                </a:lnTo>
                <a:cubicBezTo>
                  <a:pt x="137995" y="2651956"/>
                  <a:pt x="199068" y="2546330"/>
                  <a:pt x="262110" y="2437296"/>
                </a:cubicBezTo>
                <a:cubicBezTo>
                  <a:pt x="393108" y="2211072"/>
                  <a:pt x="628904" y="2071857"/>
                  <a:pt x="890899" y="2071857"/>
                </a:cubicBezTo>
                <a:close/>
                <a:moveTo>
                  <a:pt x="6355444" y="753840"/>
                </a:moveTo>
                <a:cubicBezTo>
                  <a:pt x="6355444" y="753840"/>
                  <a:pt x="6355444" y="753840"/>
                  <a:pt x="7595013" y="753840"/>
                </a:cubicBezTo>
                <a:cubicBezTo>
                  <a:pt x="7672653" y="753840"/>
                  <a:pt x="7747616" y="796518"/>
                  <a:pt x="7785098" y="865869"/>
                </a:cubicBezTo>
                <a:cubicBezTo>
                  <a:pt x="7785098" y="865869"/>
                  <a:pt x="7785098" y="865869"/>
                  <a:pt x="8406222" y="1935484"/>
                </a:cubicBezTo>
                <a:cubicBezTo>
                  <a:pt x="8446380" y="2002169"/>
                  <a:pt x="8446380" y="2087523"/>
                  <a:pt x="8406222" y="2154207"/>
                </a:cubicBezTo>
                <a:cubicBezTo>
                  <a:pt x="8406222" y="2154207"/>
                  <a:pt x="8406222" y="2154207"/>
                  <a:pt x="7785098" y="3223823"/>
                </a:cubicBezTo>
                <a:cubicBezTo>
                  <a:pt x="7747616" y="3293174"/>
                  <a:pt x="7672653" y="3335852"/>
                  <a:pt x="7595013" y="3335852"/>
                </a:cubicBezTo>
                <a:cubicBezTo>
                  <a:pt x="7595013" y="3335852"/>
                  <a:pt x="7595013" y="3335852"/>
                  <a:pt x="6355444" y="3335852"/>
                </a:cubicBezTo>
                <a:cubicBezTo>
                  <a:pt x="6275127" y="3335852"/>
                  <a:pt x="6202841" y="3293174"/>
                  <a:pt x="6162682" y="3223823"/>
                </a:cubicBezTo>
                <a:cubicBezTo>
                  <a:pt x="6162682" y="3223823"/>
                  <a:pt x="6162682" y="3223823"/>
                  <a:pt x="5544237" y="2154207"/>
                </a:cubicBezTo>
                <a:cubicBezTo>
                  <a:pt x="5504078" y="2087523"/>
                  <a:pt x="5504078" y="2002169"/>
                  <a:pt x="5544237" y="1935484"/>
                </a:cubicBezTo>
                <a:cubicBezTo>
                  <a:pt x="5544237" y="1935484"/>
                  <a:pt x="5544237" y="1935484"/>
                  <a:pt x="6162682" y="865869"/>
                </a:cubicBezTo>
                <a:cubicBezTo>
                  <a:pt x="6202841" y="796518"/>
                  <a:pt x="6275127" y="753840"/>
                  <a:pt x="6355444" y="753840"/>
                </a:cubicBezTo>
                <a:close/>
                <a:moveTo>
                  <a:pt x="0" y="0"/>
                </a:moveTo>
                <a:lnTo>
                  <a:pt x="6535339" y="0"/>
                </a:lnTo>
                <a:lnTo>
                  <a:pt x="6421432" y="196155"/>
                </a:lnTo>
                <a:cubicBezTo>
                  <a:pt x="6196056" y="584267"/>
                  <a:pt x="5928944" y="1044253"/>
                  <a:pt x="5612367" y="1589421"/>
                </a:cubicBezTo>
                <a:cubicBezTo>
                  <a:pt x="5490102" y="1815646"/>
                  <a:pt x="5245573" y="1954861"/>
                  <a:pt x="4992310" y="1954861"/>
                </a:cubicBezTo>
                <a:cubicBezTo>
                  <a:pt x="4992310" y="1954861"/>
                  <a:pt x="4992310" y="1954861"/>
                  <a:pt x="948847" y="1954861"/>
                </a:cubicBezTo>
                <a:cubicBezTo>
                  <a:pt x="686852" y="1954861"/>
                  <a:pt x="451057" y="1815646"/>
                  <a:pt x="320058" y="1589421"/>
                </a:cubicBezTo>
                <a:cubicBezTo>
                  <a:pt x="320058" y="1589421"/>
                  <a:pt x="320058" y="1589421"/>
                  <a:pt x="4048" y="1042874"/>
                </a:cubicBezTo>
                <a:lnTo>
                  <a:pt x="0" y="1035874"/>
                </a:lnTo>
                <a:close/>
              </a:path>
            </a:pathLst>
          </a:custGeom>
        </p:spPr>
      </p:pic>
      <p:pic>
        <p:nvPicPr>
          <p:cNvPr id="10" name="Picture 9" descr="Shape&#10;&#10;Description automatically generated with medium confidence">
            <a:extLst>
              <a:ext uri="{FF2B5EF4-FFF2-40B4-BE49-F238E27FC236}">
                <a16:creationId xmlns:a16="http://schemas.microsoft.com/office/drawing/2014/main" id="{672DD3A0-ECD0-3085-AF71-0060FFF5222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94955" y="2813719"/>
            <a:ext cx="2264229" cy="507187"/>
          </a:xfrm>
          <a:prstGeom prst="rect">
            <a:avLst/>
          </a:prstGeom>
        </p:spPr>
      </p:pic>
      <p:grpSp>
        <p:nvGrpSpPr>
          <p:cNvPr id="6" name="Group 5">
            <a:extLst>
              <a:ext uri="{FF2B5EF4-FFF2-40B4-BE49-F238E27FC236}">
                <a16:creationId xmlns:a16="http://schemas.microsoft.com/office/drawing/2014/main" id="{50481157-167D-CDE6-09B4-ED77DE709261}"/>
              </a:ext>
            </a:extLst>
          </p:cNvPr>
          <p:cNvGrpSpPr/>
          <p:nvPr/>
        </p:nvGrpSpPr>
        <p:grpSpPr>
          <a:xfrm>
            <a:off x="-1" y="-1"/>
            <a:ext cx="804334" cy="6858001"/>
            <a:chOff x="-1" y="-57349"/>
            <a:chExt cx="804334" cy="6915350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DD777804-3A72-2F92-80FC-D5558E499E5E}"/>
                </a:ext>
              </a:extLst>
            </p:cNvPr>
            <p:cNvSpPr/>
            <p:nvPr/>
          </p:nvSpPr>
          <p:spPr>
            <a:xfrm>
              <a:off x="-1" y="-57349"/>
              <a:ext cx="804333" cy="3467100"/>
            </a:xfrm>
            <a:prstGeom prst="rect">
              <a:avLst/>
            </a:prstGeom>
            <a:solidFill>
              <a:srgbClr val="77842E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9" name="Right Triangle 8">
              <a:extLst>
                <a:ext uri="{FF2B5EF4-FFF2-40B4-BE49-F238E27FC236}">
                  <a16:creationId xmlns:a16="http://schemas.microsoft.com/office/drawing/2014/main" id="{206F9AE5-AD44-01A2-5032-99476ACB7E79}"/>
                </a:ext>
              </a:extLst>
            </p:cNvPr>
            <p:cNvSpPr/>
            <p:nvPr/>
          </p:nvSpPr>
          <p:spPr>
            <a:xfrm>
              <a:off x="0" y="2951969"/>
              <a:ext cx="804333" cy="451631"/>
            </a:xfrm>
            <a:prstGeom prst="rtTriangle">
              <a:avLst/>
            </a:prstGeom>
            <a:solidFill>
              <a:srgbClr val="32344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3BA918D7-3120-1699-C686-EE6E18729A86}"/>
                </a:ext>
              </a:extLst>
            </p:cNvPr>
            <p:cNvSpPr/>
            <p:nvPr/>
          </p:nvSpPr>
          <p:spPr>
            <a:xfrm>
              <a:off x="0" y="3403600"/>
              <a:ext cx="804332" cy="3454401"/>
            </a:xfrm>
            <a:prstGeom prst="rect">
              <a:avLst/>
            </a:prstGeom>
            <a:solidFill>
              <a:srgbClr val="32344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pic>
          <p:nvPicPr>
            <p:cNvPr id="12" name="Picture 11" descr="iForest New Logo.jpg">
              <a:extLst>
                <a:ext uri="{FF2B5EF4-FFF2-40B4-BE49-F238E27FC236}">
                  <a16:creationId xmlns:a16="http://schemas.microsoft.com/office/drawing/2014/main" id="{9970D4D9-FA5C-41EE-3367-B96CE58C7DD3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6435" t="30650" r="17708" b="37685"/>
            <a:stretch/>
          </p:blipFill>
          <p:spPr>
            <a:xfrm rot="16200000">
              <a:off x="-817462" y="1188671"/>
              <a:ext cx="2439255" cy="66876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794477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7B1BE1F-0D42-8F18-8BD8-E2D9B28549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EA00C-19FF-4FEE-B772-D8B13F53CA68}" type="datetime1">
              <a:rPr lang="en-IN" smtClean="0"/>
              <a:t>09-02-2023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DBBB2CB-41D2-CEAF-B20A-75A4FF9EC2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/>
              <a:t>@iforest.global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76E1578-E4C4-2D3B-2614-8BA4B97A38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E5E12-2EFD-4EFD-B8C4-F3E0FDCB5F42}" type="slidenum">
              <a:rPr lang="en-IN" smtClean="0"/>
              <a:t>2</a:t>
            </a:fld>
            <a:endParaRPr lang="en-IN"/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A711DF74-C432-9484-4C0B-FF82EE70F57F}"/>
              </a:ext>
            </a:extLst>
          </p:cNvPr>
          <p:cNvGrpSpPr/>
          <p:nvPr/>
        </p:nvGrpSpPr>
        <p:grpSpPr>
          <a:xfrm>
            <a:off x="-1" y="-1"/>
            <a:ext cx="804334" cy="6858001"/>
            <a:chOff x="-1" y="-57349"/>
            <a:chExt cx="804334" cy="6915350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AC3765F0-A141-3C46-F255-497B9AB386F0}"/>
                </a:ext>
              </a:extLst>
            </p:cNvPr>
            <p:cNvSpPr/>
            <p:nvPr/>
          </p:nvSpPr>
          <p:spPr>
            <a:xfrm>
              <a:off x="-1" y="-57349"/>
              <a:ext cx="804333" cy="3467100"/>
            </a:xfrm>
            <a:prstGeom prst="rect">
              <a:avLst/>
            </a:prstGeom>
            <a:solidFill>
              <a:srgbClr val="77842E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9" name="Right Triangle 8">
              <a:extLst>
                <a:ext uri="{FF2B5EF4-FFF2-40B4-BE49-F238E27FC236}">
                  <a16:creationId xmlns:a16="http://schemas.microsoft.com/office/drawing/2014/main" id="{1EAF8B92-E88F-56C4-CFFF-9AFB5179A697}"/>
                </a:ext>
              </a:extLst>
            </p:cNvPr>
            <p:cNvSpPr/>
            <p:nvPr/>
          </p:nvSpPr>
          <p:spPr>
            <a:xfrm>
              <a:off x="0" y="2951969"/>
              <a:ext cx="804333" cy="451631"/>
            </a:xfrm>
            <a:prstGeom prst="rtTriangle">
              <a:avLst/>
            </a:prstGeom>
            <a:solidFill>
              <a:srgbClr val="32344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C45BE374-5DC8-9C5B-6F8B-E93CD902BE96}"/>
                </a:ext>
              </a:extLst>
            </p:cNvPr>
            <p:cNvSpPr/>
            <p:nvPr/>
          </p:nvSpPr>
          <p:spPr>
            <a:xfrm>
              <a:off x="0" y="3403600"/>
              <a:ext cx="804332" cy="3454401"/>
            </a:xfrm>
            <a:prstGeom prst="rect">
              <a:avLst/>
            </a:prstGeom>
            <a:solidFill>
              <a:srgbClr val="32344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pic>
          <p:nvPicPr>
            <p:cNvPr id="11" name="Picture 10" descr="iForest New Logo.jpg">
              <a:extLst>
                <a:ext uri="{FF2B5EF4-FFF2-40B4-BE49-F238E27FC236}">
                  <a16:creationId xmlns:a16="http://schemas.microsoft.com/office/drawing/2014/main" id="{5BCE1195-D280-4079-6420-2CCF0F4995FF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6435" t="30650" r="17708" b="37685"/>
            <a:stretch/>
          </p:blipFill>
          <p:spPr>
            <a:xfrm rot="16200000">
              <a:off x="-817462" y="1188671"/>
              <a:ext cx="2439255" cy="668760"/>
            </a:xfrm>
            <a:prstGeom prst="rect">
              <a:avLst/>
            </a:prstGeom>
          </p:spPr>
        </p:pic>
      </p:grpSp>
      <p:sp>
        <p:nvSpPr>
          <p:cNvPr id="4" name="Title 3">
            <a:extLst>
              <a:ext uri="{FF2B5EF4-FFF2-40B4-BE49-F238E27FC236}">
                <a16:creationId xmlns:a16="http://schemas.microsoft.com/office/drawing/2014/main" id="{BA0CE24D-E4F3-393D-052B-F7F7397995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8083" y="509437"/>
            <a:ext cx="10515600" cy="1040163"/>
          </a:xfrm>
        </p:spPr>
        <p:txBody>
          <a:bodyPr/>
          <a:lstStyle/>
          <a:p>
            <a:pPr algn="ctr"/>
            <a:r>
              <a:rPr lang="en-US" b="1" dirty="0"/>
              <a:t>RE potential Re-assessment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524E745-ED4D-0090-FA82-C095B2F890C1}"/>
              </a:ext>
            </a:extLst>
          </p:cNvPr>
          <p:cNvSpPr txBox="1">
            <a:spLocks/>
          </p:cNvSpPr>
          <p:nvPr/>
        </p:nvSpPr>
        <p:spPr>
          <a:xfrm>
            <a:off x="1098083" y="2041336"/>
            <a:ext cx="2646964" cy="154294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200" b="1">
                <a:latin typeface="+mn-lt"/>
                <a:cs typeface="Arial" panose="020B0604020202020204" pitchFamily="34" charset="0"/>
              </a:rPr>
              <a:t>MNRE vs. iFOREST assessed RE potential of Odisha </a:t>
            </a:r>
            <a:endParaRPr lang="en-IN" sz="2200" b="1" dirty="0">
              <a:latin typeface="+mn-lt"/>
              <a:cs typeface="Arial" panose="020B0604020202020204" pitchFamily="34" charset="0"/>
            </a:endParaRP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452F996F-A014-5E7B-B712-6B38A4C7C384}"/>
              </a:ext>
            </a:extLst>
          </p:cNvPr>
          <p:cNvCxnSpPr>
            <a:cxnSpLocks/>
          </p:cNvCxnSpPr>
          <p:nvPr/>
        </p:nvCxnSpPr>
        <p:spPr>
          <a:xfrm>
            <a:off x="3745047" y="2069080"/>
            <a:ext cx="0" cy="253810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graphicFrame>
        <p:nvGraphicFramePr>
          <p:cNvPr id="13" name="Table 11">
            <a:extLst>
              <a:ext uri="{FF2B5EF4-FFF2-40B4-BE49-F238E27FC236}">
                <a16:creationId xmlns:a16="http://schemas.microsoft.com/office/drawing/2014/main" id="{B468CAF6-52B6-402B-D94A-24696B26FDF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7806818"/>
              </p:ext>
            </p:extLst>
          </p:nvPr>
        </p:nvGraphicFramePr>
        <p:xfrm>
          <a:off x="3965606" y="2041336"/>
          <a:ext cx="7603956" cy="2565844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1549670">
                  <a:extLst>
                    <a:ext uri="{9D8B030D-6E8A-4147-A177-3AD203B41FA5}">
                      <a16:colId xmlns:a16="http://schemas.microsoft.com/office/drawing/2014/main" val="379993526"/>
                    </a:ext>
                  </a:extLst>
                </a:gridCol>
                <a:gridCol w="2618071">
                  <a:extLst>
                    <a:ext uri="{9D8B030D-6E8A-4147-A177-3AD203B41FA5}">
                      <a16:colId xmlns:a16="http://schemas.microsoft.com/office/drawing/2014/main" val="3931567242"/>
                    </a:ext>
                  </a:extLst>
                </a:gridCol>
                <a:gridCol w="3436215">
                  <a:extLst>
                    <a:ext uri="{9D8B030D-6E8A-4147-A177-3AD203B41FA5}">
                      <a16:colId xmlns:a16="http://schemas.microsoft.com/office/drawing/2014/main" val="1802035672"/>
                    </a:ext>
                  </a:extLst>
                </a:gridCol>
              </a:tblGrid>
              <a:tr h="227685"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MNRE (MW)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err="1"/>
                        <a:t>iFOREST</a:t>
                      </a:r>
                      <a:r>
                        <a:rPr lang="en-IN" dirty="0"/>
                        <a:t> (MW)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9644947"/>
                  </a:ext>
                </a:extLst>
              </a:tr>
              <a:tr h="371284">
                <a:tc>
                  <a:txBody>
                    <a:bodyPr/>
                    <a:lstStyle/>
                    <a:p>
                      <a:r>
                        <a:rPr lang="en-IN" dirty="0"/>
                        <a:t>Solar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dirty="0"/>
                        <a:t>25,780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dirty="0"/>
                        <a:t>156,000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74124036"/>
                  </a:ext>
                </a:extLst>
              </a:tr>
              <a:tr h="227685">
                <a:tc>
                  <a:txBody>
                    <a:bodyPr/>
                    <a:lstStyle/>
                    <a:p>
                      <a:r>
                        <a:rPr lang="en-IN" dirty="0"/>
                        <a:t>Biomass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dirty="0"/>
                        <a:t>246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dirty="0"/>
                        <a:t>3,400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31274024"/>
                  </a:ext>
                </a:extLst>
              </a:tr>
              <a:tr h="227685">
                <a:tc>
                  <a:txBody>
                    <a:bodyPr/>
                    <a:lstStyle/>
                    <a:p>
                      <a:r>
                        <a:rPr lang="en-IN" dirty="0"/>
                        <a:t>Wind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dirty="0"/>
                        <a:t>8346 (120m)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800" dirty="0">
                          <a:solidFill>
                            <a:schemeClr val="tx1"/>
                          </a:solidFill>
                          <a:effectLst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86 high-potential site identified with an average CUF of 22%-29% at 150 m hub height across 16 districts. Need detailed ground-level assessment</a:t>
                      </a:r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851454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915320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7B1BE1F-0D42-8F18-8BD8-E2D9B28549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EA00C-19FF-4FEE-B772-D8B13F53CA68}" type="datetime1">
              <a:rPr lang="en-IN" smtClean="0"/>
              <a:t>09-02-2023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DBBB2CB-41D2-CEAF-B20A-75A4FF9EC2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/>
              <a:t>@iforest.global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76E1578-E4C4-2D3B-2614-8BA4B97A38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E5E12-2EFD-4EFD-B8C4-F3E0FDCB5F42}" type="slidenum">
              <a:rPr lang="en-IN" smtClean="0"/>
              <a:t>3</a:t>
            </a:fld>
            <a:endParaRPr lang="en-IN"/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A711DF74-C432-9484-4C0B-FF82EE70F57F}"/>
              </a:ext>
            </a:extLst>
          </p:cNvPr>
          <p:cNvGrpSpPr/>
          <p:nvPr/>
        </p:nvGrpSpPr>
        <p:grpSpPr>
          <a:xfrm>
            <a:off x="-1" y="-1"/>
            <a:ext cx="804334" cy="6858001"/>
            <a:chOff x="-1" y="-57349"/>
            <a:chExt cx="804334" cy="6915350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AC3765F0-A141-3C46-F255-497B9AB386F0}"/>
                </a:ext>
              </a:extLst>
            </p:cNvPr>
            <p:cNvSpPr/>
            <p:nvPr/>
          </p:nvSpPr>
          <p:spPr>
            <a:xfrm>
              <a:off x="-1" y="-57349"/>
              <a:ext cx="804333" cy="3467100"/>
            </a:xfrm>
            <a:prstGeom prst="rect">
              <a:avLst/>
            </a:prstGeom>
            <a:solidFill>
              <a:srgbClr val="77842E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9" name="Right Triangle 8">
              <a:extLst>
                <a:ext uri="{FF2B5EF4-FFF2-40B4-BE49-F238E27FC236}">
                  <a16:creationId xmlns:a16="http://schemas.microsoft.com/office/drawing/2014/main" id="{1EAF8B92-E88F-56C4-CFFF-9AFB5179A697}"/>
                </a:ext>
              </a:extLst>
            </p:cNvPr>
            <p:cNvSpPr/>
            <p:nvPr/>
          </p:nvSpPr>
          <p:spPr>
            <a:xfrm>
              <a:off x="0" y="2951969"/>
              <a:ext cx="804333" cy="451631"/>
            </a:xfrm>
            <a:prstGeom prst="rtTriangle">
              <a:avLst/>
            </a:prstGeom>
            <a:solidFill>
              <a:srgbClr val="32344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C45BE374-5DC8-9C5B-6F8B-E93CD902BE96}"/>
                </a:ext>
              </a:extLst>
            </p:cNvPr>
            <p:cNvSpPr/>
            <p:nvPr/>
          </p:nvSpPr>
          <p:spPr>
            <a:xfrm>
              <a:off x="0" y="3403600"/>
              <a:ext cx="804332" cy="3454401"/>
            </a:xfrm>
            <a:prstGeom prst="rect">
              <a:avLst/>
            </a:prstGeom>
            <a:solidFill>
              <a:srgbClr val="32344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pic>
          <p:nvPicPr>
            <p:cNvPr id="11" name="Picture 10" descr="iForest New Logo.jpg">
              <a:extLst>
                <a:ext uri="{FF2B5EF4-FFF2-40B4-BE49-F238E27FC236}">
                  <a16:creationId xmlns:a16="http://schemas.microsoft.com/office/drawing/2014/main" id="{5BCE1195-D280-4079-6420-2CCF0F4995FF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6435" t="30650" r="17708" b="37685"/>
            <a:stretch/>
          </p:blipFill>
          <p:spPr>
            <a:xfrm rot="16200000">
              <a:off x="-817462" y="1188671"/>
              <a:ext cx="2439255" cy="668760"/>
            </a:xfrm>
            <a:prstGeom prst="rect">
              <a:avLst/>
            </a:prstGeom>
          </p:spPr>
        </p:pic>
      </p:grpSp>
      <p:sp>
        <p:nvSpPr>
          <p:cNvPr id="26" name="Title 1">
            <a:extLst>
              <a:ext uri="{FF2B5EF4-FFF2-40B4-BE49-F238E27FC236}">
                <a16:creationId xmlns:a16="http://schemas.microsoft.com/office/drawing/2014/main" id="{C8E481E4-2F9D-C3EF-7D93-DB2B6E8562FE}"/>
              </a:ext>
            </a:extLst>
          </p:cNvPr>
          <p:cNvSpPr txBox="1">
            <a:spLocks/>
          </p:cNvSpPr>
          <p:nvPr/>
        </p:nvSpPr>
        <p:spPr>
          <a:xfrm>
            <a:off x="1282886" y="1996407"/>
            <a:ext cx="2867526" cy="197966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200" b="1" dirty="0">
                <a:latin typeface="+mn-lt"/>
                <a:cs typeface="Arial" panose="020B0604020202020204" pitchFamily="34" charset="0"/>
              </a:rPr>
              <a:t>The OREP, 2022 aims to decarbonize the energy sector by harnessing the state’s RE potential </a:t>
            </a:r>
            <a:endParaRPr lang="en-IN" sz="2200" b="1" dirty="0">
              <a:latin typeface="+mn-lt"/>
              <a:cs typeface="Arial" panose="020B0604020202020204" pitchFamily="34" charset="0"/>
            </a:endParaRPr>
          </a:p>
        </p:txBody>
      </p: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FBA113BF-D982-C9D2-043D-841A3A5C2058}"/>
              </a:ext>
            </a:extLst>
          </p:cNvPr>
          <p:cNvCxnSpPr>
            <a:cxnSpLocks/>
          </p:cNvCxnSpPr>
          <p:nvPr/>
        </p:nvCxnSpPr>
        <p:spPr>
          <a:xfrm>
            <a:off x="4340208" y="2083928"/>
            <a:ext cx="0" cy="2115176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graphicFrame>
        <p:nvGraphicFramePr>
          <p:cNvPr id="31" name="Table 30">
            <a:extLst>
              <a:ext uri="{FF2B5EF4-FFF2-40B4-BE49-F238E27FC236}">
                <a16:creationId xmlns:a16="http://schemas.microsoft.com/office/drawing/2014/main" id="{4FF2735D-7086-59D8-53C6-DB4C82DDE82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6137624"/>
              </p:ext>
            </p:extLst>
          </p:nvPr>
        </p:nvGraphicFramePr>
        <p:xfrm>
          <a:off x="4774137" y="2438604"/>
          <a:ext cx="6502657" cy="1474592"/>
        </p:xfrm>
        <a:graphic>
          <a:graphicData uri="http://schemas.openxmlformats.org/drawingml/2006/table">
            <a:tbl>
              <a:tblPr firstRow="1" firstCol="1" bandRow="1">
                <a:tableStyleId>{0E3FDE45-AF77-4B5C-9715-49D594BDF05E}</a:tableStyleId>
              </a:tblPr>
              <a:tblGrid>
                <a:gridCol w="1661726">
                  <a:extLst>
                    <a:ext uri="{9D8B030D-6E8A-4147-A177-3AD203B41FA5}">
                      <a16:colId xmlns:a16="http://schemas.microsoft.com/office/drawing/2014/main" val="4086115715"/>
                    </a:ext>
                  </a:extLst>
                </a:gridCol>
                <a:gridCol w="1644416">
                  <a:extLst>
                    <a:ext uri="{9D8B030D-6E8A-4147-A177-3AD203B41FA5}">
                      <a16:colId xmlns:a16="http://schemas.microsoft.com/office/drawing/2014/main" val="1679581601"/>
                    </a:ext>
                  </a:extLst>
                </a:gridCol>
                <a:gridCol w="1521085">
                  <a:extLst>
                    <a:ext uri="{9D8B030D-6E8A-4147-A177-3AD203B41FA5}">
                      <a16:colId xmlns:a16="http://schemas.microsoft.com/office/drawing/2014/main" val="2952622851"/>
                    </a:ext>
                  </a:extLst>
                </a:gridCol>
                <a:gridCol w="1675430">
                  <a:extLst>
                    <a:ext uri="{9D8B030D-6E8A-4147-A177-3AD203B41FA5}">
                      <a16:colId xmlns:a16="http://schemas.microsoft.com/office/drawing/2014/main" val="1152608415"/>
                    </a:ext>
                  </a:extLst>
                </a:gridCol>
              </a:tblGrid>
              <a:tr h="29343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dirty="0">
                          <a:effectLst/>
                        </a:rPr>
                        <a:t>Source</a:t>
                      </a:r>
                      <a:endParaRPr lang="en-IN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>
                          <a:effectLst/>
                        </a:rPr>
                        <a:t>Utility</a:t>
                      </a:r>
                      <a:endParaRPr lang="en-IN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>
                          <a:effectLst/>
                        </a:rPr>
                        <a:t>Captive</a:t>
                      </a:r>
                      <a:endParaRPr lang="en-IN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>
                          <a:effectLst/>
                        </a:rPr>
                        <a:t>Total</a:t>
                      </a:r>
                      <a:endParaRPr lang="en-IN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43481355"/>
                  </a:ext>
                </a:extLst>
              </a:tr>
              <a:tr h="29343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>
                          <a:effectLst/>
                        </a:rPr>
                        <a:t>Wind</a:t>
                      </a:r>
                      <a:endParaRPr lang="en-IN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dirty="0">
                          <a:effectLst/>
                        </a:rPr>
                        <a:t>900</a:t>
                      </a:r>
                      <a:endParaRPr lang="en-IN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>
                          <a:effectLst/>
                        </a:rPr>
                        <a:t>2,600</a:t>
                      </a:r>
                      <a:endParaRPr lang="en-IN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>
                          <a:effectLst/>
                        </a:rPr>
                        <a:t>3,500</a:t>
                      </a:r>
                      <a:endParaRPr lang="en-IN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62600396"/>
                  </a:ext>
                </a:extLst>
              </a:tr>
              <a:tr h="29343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dirty="0">
                          <a:effectLst/>
                        </a:rPr>
                        <a:t>Hydro</a:t>
                      </a:r>
                      <a:endParaRPr lang="en-IN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dirty="0">
                          <a:effectLst/>
                        </a:rPr>
                        <a:t>300</a:t>
                      </a:r>
                      <a:endParaRPr lang="en-IN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>
                          <a:effectLst/>
                        </a:rPr>
                        <a:t>900</a:t>
                      </a:r>
                      <a:endParaRPr lang="en-IN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>
                          <a:effectLst/>
                        </a:rPr>
                        <a:t>1,200</a:t>
                      </a:r>
                      <a:endParaRPr lang="en-IN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65254274"/>
                  </a:ext>
                </a:extLst>
              </a:tr>
              <a:tr h="29343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>
                          <a:effectLst/>
                        </a:rPr>
                        <a:t>Other</a:t>
                      </a:r>
                      <a:endParaRPr lang="en-IN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dirty="0">
                          <a:effectLst/>
                        </a:rPr>
                        <a:t>4,500</a:t>
                      </a:r>
                      <a:endParaRPr lang="en-IN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>
                          <a:effectLst/>
                        </a:rPr>
                        <a:t>12,500</a:t>
                      </a:r>
                      <a:endParaRPr lang="en-IN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>
                          <a:effectLst/>
                        </a:rPr>
                        <a:t>17,000</a:t>
                      </a:r>
                      <a:endParaRPr lang="en-IN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21849912"/>
                  </a:ext>
                </a:extLst>
              </a:tr>
              <a:tr h="30085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b="1" dirty="0">
                          <a:effectLst/>
                        </a:rPr>
                        <a:t>Total</a:t>
                      </a:r>
                      <a:endParaRPr lang="en-IN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b="1" dirty="0">
                          <a:effectLst/>
                        </a:rPr>
                        <a:t>5,700</a:t>
                      </a:r>
                      <a:endParaRPr lang="en-IN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b="1" dirty="0">
                          <a:effectLst/>
                        </a:rPr>
                        <a:t>16,000</a:t>
                      </a:r>
                      <a:endParaRPr lang="en-IN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b="1">
                          <a:effectLst/>
                        </a:rPr>
                        <a:t>21,700</a:t>
                      </a:r>
                      <a:endParaRPr lang="en-IN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06002225"/>
                  </a:ext>
                </a:extLst>
              </a:tr>
            </a:tbl>
          </a:graphicData>
        </a:graphic>
      </p:graphicFrame>
      <p:sp>
        <p:nvSpPr>
          <p:cNvPr id="33" name="TextBox 32">
            <a:extLst>
              <a:ext uri="{FF2B5EF4-FFF2-40B4-BE49-F238E27FC236}">
                <a16:creationId xmlns:a16="http://schemas.microsoft.com/office/drawing/2014/main" id="{6DA77FF4-1677-4190-F4F8-400AE997FF65}"/>
              </a:ext>
            </a:extLst>
          </p:cNvPr>
          <p:cNvSpPr txBox="1"/>
          <p:nvPr/>
        </p:nvSpPr>
        <p:spPr>
          <a:xfrm>
            <a:off x="4621987" y="2001486"/>
            <a:ext cx="666224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 capacity requirement for meeting new RPO of 43.33% by 2029-30</a:t>
            </a:r>
            <a:endParaRPr lang="en-IN" b="1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BA0CE24D-E4F3-393D-052B-F7F7397995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Impacts of OREP, 2022</a:t>
            </a:r>
          </a:p>
        </p:txBody>
      </p:sp>
    </p:spTree>
    <p:extLst>
      <p:ext uri="{BB962C8B-B14F-4D97-AF65-F5344CB8AC3E}">
        <p14:creationId xmlns:p14="http://schemas.microsoft.com/office/powerpoint/2010/main" val="15093051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7B1BE1F-0D42-8F18-8BD8-E2D9B28549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EA00C-19FF-4FEE-B772-D8B13F53CA68}" type="datetime1">
              <a:rPr lang="en-IN" smtClean="0"/>
              <a:t>09-02-2023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DBBB2CB-41D2-CEAF-B20A-75A4FF9EC2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/>
              <a:t>@iforest.global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76E1578-E4C4-2D3B-2614-8BA4B97A38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E5E12-2EFD-4EFD-B8C4-F3E0FDCB5F42}" type="slidenum">
              <a:rPr lang="en-IN" smtClean="0"/>
              <a:t>4</a:t>
            </a:fld>
            <a:endParaRPr lang="en-IN"/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A711DF74-C432-9484-4C0B-FF82EE70F57F}"/>
              </a:ext>
            </a:extLst>
          </p:cNvPr>
          <p:cNvGrpSpPr/>
          <p:nvPr/>
        </p:nvGrpSpPr>
        <p:grpSpPr>
          <a:xfrm>
            <a:off x="-1" y="-1"/>
            <a:ext cx="804334" cy="6858001"/>
            <a:chOff x="-1" y="-57349"/>
            <a:chExt cx="804334" cy="6915350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AC3765F0-A141-3C46-F255-497B9AB386F0}"/>
                </a:ext>
              </a:extLst>
            </p:cNvPr>
            <p:cNvSpPr/>
            <p:nvPr/>
          </p:nvSpPr>
          <p:spPr>
            <a:xfrm>
              <a:off x="-1" y="-57349"/>
              <a:ext cx="804333" cy="3467100"/>
            </a:xfrm>
            <a:prstGeom prst="rect">
              <a:avLst/>
            </a:prstGeom>
            <a:solidFill>
              <a:srgbClr val="77842E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9" name="Right Triangle 8">
              <a:extLst>
                <a:ext uri="{FF2B5EF4-FFF2-40B4-BE49-F238E27FC236}">
                  <a16:creationId xmlns:a16="http://schemas.microsoft.com/office/drawing/2014/main" id="{1EAF8B92-E88F-56C4-CFFF-9AFB5179A697}"/>
                </a:ext>
              </a:extLst>
            </p:cNvPr>
            <p:cNvSpPr/>
            <p:nvPr/>
          </p:nvSpPr>
          <p:spPr>
            <a:xfrm>
              <a:off x="0" y="2951969"/>
              <a:ext cx="804333" cy="451631"/>
            </a:xfrm>
            <a:prstGeom prst="rtTriangle">
              <a:avLst/>
            </a:prstGeom>
            <a:solidFill>
              <a:srgbClr val="32344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C45BE374-5DC8-9C5B-6F8B-E93CD902BE96}"/>
                </a:ext>
              </a:extLst>
            </p:cNvPr>
            <p:cNvSpPr/>
            <p:nvPr/>
          </p:nvSpPr>
          <p:spPr>
            <a:xfrm>
              <a:off x="0" y="3403600"/>
              <a:ext cx="804332" cy="3454401"/>
            </a:xfrm>
            <a:prstGeom prst="rect">
              <a:avLst/>
            </a:prstGeom>
            <a:solidFill>
              <a:srgbClr val="32344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pic>
          <p:nvPicPr>
            <p:cNvPr id="11" name="Picture 10" descr="iForest New Logo.jpg">
              <a:extLst>
                <a:ext uri="{FF2B5EF4-FFF2-40B4-BE49-F238E27FC236}">
                  <a16:creationId xmlns:a16="http://schemas.microsoft.com/office/drawing/2014/main" id="{5BCE1195-D280-4079-6420-2CCF0F4995FF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6435" t="30650" r="17708" b="37685"/>
            <a:stretch/>
          </p:blipFill>
          <p:spPr>
            <a:xfrm rot="16200000">
              <a:off x="-817462" y="1188671"/>
              <a:ext cx="2439255" cy="668760"/>
            </a:xfrm>
            <a:prstGeom prst="rect">
              <a:avLst/>
            </a:prstGeom>
          </p:spPr>
        </p:pic>
      </p:grpSp>
      <p:sp>
        <p:nvSpPr>
          <p:cNvPr id="21" name="Title 1">
            <a:extLst>
              <a:ext uri="{FF2B5EF4-FFF2-40B4-BE49-F238E27FC236}">
                <a16:creationId xmlns:a16="http://schemas.microsoft.com/office/drawing/2014/main" id="{0EC80AF3-4C1D-2EE5-7B0A-42EBE4D58B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9837" y="936827"/>
            <a:ext cx="2192041" cy="1370600"/>
          </a:xfrm>
        </p:spPr>
        <p:txBody>
          <a:bodyPr>
            <a:normAutofit/>
          </a:bodyPr>
          <a:lstStyle/>
          <a:p>
            <a:r>
              <a:rPr lang="en-US" sz="2200" b="1" dirty="0">
                <a:latin typeface="+mn-lt"/>
                <a:cs typeface="Arial" panose="020B0604020202020204" pitchFamily="34" charset="0"/>
              </a:rPr>
              <a:t>Impact of implementing the OREP, 2022 by 2029-30</a:t>
            </a:r>
            <a:endParaRPr lang="en-IN" sz="2200" b="1" dirty="0">
              <a:latin typeface="+mn-lt"/>
              <a:cs typeface="Arial" panose="020B0604020202020204" pitchFamily="34" charset="0"/>
            </a:endParaRP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444BB4D8-CF77-1D5B-48E6-F4946DB266A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61859" y="3497023"/>
            <a:ext cx="8687293" cy="2861431"/>
          </a:xfrm>
          <a:prstGeom prst="rect">
            <a:avLst/>
          </a:prstGeom>
        </p:spPr>
      </p:pic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D9D58E4D-6A4C-7ECB-E702-DE317BC54E30}"/>
              </a:ext>
            </a:extLst>
          </p:cNvPr>
          <p:cNvCxnSpPr>
            <a:cxnSpLocks/>
          </p:cNvCxnSpPr>
          <p:nvPr/>
        </p:nvCxnSpPr>
        <p:spPr>
          <a:xfrm>
            <a:off x="3002302" y="840049"/>
            <a:ext cx="0" cy="2115176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4" name="Rectangle 3">
            <a:extLst>
              <a:ext uri="{FF2B5EF4-FFF2-40B4-BE49-F238E27FC236}">
                <a16:creationId xmlns:a16="http://schemas.microsoft.com/office/drawing/2014/main" id="{5FF25AE0-E62A-192C-E09D-603BAB8D5B50}"/>
              </a:ext>
            </a:extLst>
          </p:cNvPr>
          <p:cNvSpPr/>
          <p:nvPr/>
        </p:nvSpPr>
        <p:spPr>
          <a:xfrm>
            <a:off x="3287385" y="936827"/>
            <a:ext cx="8272556" cy="197962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CO</a:t>
            </a:r>
            <a:r>
              <a:rPr lang="en-US" sz="1800" baseline="-250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IN" baseline="-25000" dirty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emission reduction of 32% and PM, NOx &amp; </a:t>
            </a:r>
            <a:r>
              <a:rPr lang="en-US" dirty="0" err="1">
                <a:solidFill>
                  <a:schemeClr val="tx1"/>
                </a:solidFill>
              </a:rPr>
              <a:t>SOx</a:t>
            </a:r>
            <a:r>
              <a:rPr lang="en-US" dirty="0">
                <a:solidFill>
                  <a:schemeClr val="tx1"/>
                </a:solidFill>
              </a:rPr>
              <a:t> emission reduction of 29% from utility consumption.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Minimal utility tariff increase of 2-3% relative to baseline trend.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Creation of 478,890 solar jobs and 4,445 wind jobs for meeting utility and captive requirements.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N" sz="18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Minimal land requirement - 1.8% of the total wasteland area or 8.3% of the total reservoir area needed for setting up 17 GW solar capacity to meet the ‘Other RPO’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B4A59B0-5C2F-6A02-261B-2D62298EDC37}"/>
              </a:ext>
            </a:extLst>
          </p:cNvPr>
          <p:cNvSpPr txBox="1"/>
          <p:nvPr/>
        </p:nvSpPr>
        <p:spPr>
          <a:xfrm>
            <a:off x="3287384" y="3127691"/>
            <a:ext cx="827255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8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Projected utility tariff trend due to increased RE procurement aligned with new RPO</a:t>
            </a:r>
            <a:endParaRPr lang="en-IN" b="1" dirty="0"/>
          </a:p>
        </p:txBody>
      </p:sp>
    </p:spTree>
    <p:extLst>
      <p:ext uri="{BB962C8B-B14F-4D97-AF65-F5344CB8AC3E}">
        <p14:creationId xmlns:p14="http://schemas.microsoft.com/office/powerpoint/2010/main" val="65839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954</TotalTime>
  <Words>249</Words>
  <Application>Microsoft Office PowerPoint</Application>
  <PresentationFormat>Widescreen</PresentationFormat>
  <Paragraphs>55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Renewable Energy Potential of Odisha</vt:lpstr>
      <vt:lpstr>RE potential Re-assessment</vt:lpstr>
      <vt:lpstr>Impacts of OREP, 2022</vt:lpstr>
      <vt:lpstr>Impact of implementing the OREP, 2022 by 2029-30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Ritwik Ray Chaudhuri</dc:creator>
  <cp:lastModifiedBy>Mandvi Singh</cp:lastModifiedBy>
  <cp:revision>188</cp:revision>
  <dcterms:created xsi:type="dcterms:W3CDTF">2023-02-01T12:10:46Z</dcterms:created>
  <dcterms:modified xsi:type="dcterms:W3CDTF">2023-02-09T07:22:31Z</dcterms:modified>
</cp:coreProperties>
</file>