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sldIdLst>
    <p:sldId id="271" r:id="rId2"/>
    <p:sldId id="310" r:id="rId3"/>
    <p:sldId id="329" r:id="rId4"/>
    <p:sldId id="326" r:id="rId5"/>
    <p:sldId id="261" r:id="rId6"/>
    <p:sldId id="330" r:id="rId7"/>
    <p:sldId id="263" r:id="rId8"/>
    <p:sldId id="335" r:id="rId9"/>
    <p:sldId id="260" r:id="rId10"/>
    <p:sldId id="267" r:id="rId11"/>
    <p:sldId id="269" r:id="rId12"/>
    <p:sldId id="268" r:id="rId13"/>
    <p:sldId id="265" r:id="rId14"/>
    <p:sldId id="331" r:id="rId15"/>
    <p:sldId id="320" r:id="rId16"/>
    <p:sldId id="314" r:id="rId17"/>
    <p:sldId id="315" r:id="rId18"/>
    <p:sldId id="316" r:id="rId19"/>
    <p:sldId id="317" r:id="rId20"/>
    <p:sldId id="319" r:id="rId21"/>
    <p:sldId id="332" r:id="rId22"/>
    <p:sldId id="322" r:id="rId23"/>
    <p:sldId id="323" r:id="rId24"/>
    <p:sldId id="333" r:id="rId25"/>
    <p:sldId id="334" r:id="rId26"/>
    <p:sldId id="26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08C"/>
    <a:srgbClr val="E5531A"/>
    <a:srgbClr val="CE511D"/>
    <a:srgbClr val="E8E6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07" d="100"/>
          <a:sy n="107" d="100"/>
        </p:scale>
        <p:origin x="680"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C27FD-CD84-1A3D-D2CF-F3A7A738A9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9A7C2A-726D-8172-A3B2-E027796E03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432848-9CB1-B0DB-9035-3DDDC0A12131}"/>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5" name="Footer Placeholder 4">
            <a:extLst>
              <a:ext uri="{FF2B5EF4-FFF2-40B4-BE49-F238E27FC236}">
                <a16:creationId xmlns:a16="http://schemas.microsoft.com/office/drawing/2014/main" id="{E8BB4D91-58CE-F39C-5834-D128D329E1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D675D7-87A3-99B9-7E6D-85BE7C7BE741}"/>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2659793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1A17-D3A2-4378-94E7-5E70A19172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86ACF2-6643-2F52-4740-55DD557322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F08B1-5598-448B-2EA8-17A192BFF722}"/>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5" name="Footer Placeholder 4">
            <a:extLst>
              <a:ext uri="{FF2B5EF4-FFF2-40B4-BE49-F238E27FC236}">
                <a16:creationId xmlns:a16="http://schemas.microsoft.com/office/drawing/2014/main" id="{7C829B88-4FD0-07EF-1CC8-16C0EC9737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7FBAED-93DA-1C4D-C4E3-35C2DD2F324D}"/>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1474519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C4F36D-E4A5-0991-4CB3-C68CA8ADAD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54695D-E434-9D14-39B5-9C8BFC1FAC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1CE645-39DA-576F-3035-E28A26C8D533}"/>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5" name="Footer Placeholder 4">
            <a:extLst>
              <a:ext uri="{FF2B5EF4-FFF2-40B4-BE49-F238E27FC236}">
                <a16:creationId xmlns:a16="http://schemas.microsoft.com/office/drawing/2014/main" id="{C9C7C0C0-57C2-F779-A7C4-B7C3EC7714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42F607A-449F-C8C6-59CA-1B29A398DD87}"/>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73124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02102-1F39-DEDF-340D-22DA8C17A5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D6DC11-0028-5C3F-D277-66156A21E9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C311-F31A-B870-09FF-D44950175E72}"/>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5" name="Footer Placeholder 4">
            <a:extLst>
              <a:ext uri="{FF2B5EF4-FFF2-40B4-BE49-F238E27FC236}">
                <a16:creationId xmlns:a16="http://schemas.microsoft.com/office/drawing/2014/main" id="{5773ECCF-B188-8B57-174C-8D5012CEB1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02F59B1-C3B1-E2CB-83B4-E4A0429EC80F}"/>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260941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D0F40-9DC7-D2FD-75A9-AAF6A63A91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C3A60B2-303D-1737-351E-81FE7F1C7E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3227E0-C727-AB9F-19D7-F431B4E82C5D}"/>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5" name="Footer Placeholder 4">
            <a:extLst>
              <a:ext uri="{FF2B5EF4-FFF2-40B4-BE49-F238E27FC236}">
                <a16:creationId xmlns:a16="http://schemas.microsoft.com/office/drawing/2014/main" id="{E6254DA1-D7F8-18CD-6724-D3A7654953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6440416-1EA1-B606-4807-3EBCC5315106}"/>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192622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BF12-2FE2-93B4-4067-25F189FF49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DDBF0A-D0F2-147B-F1A3-071EE9E9F2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BA7271-E227-A082-8116-25F1274209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42CD63-2B98-BB15-2DD4-C2B3C3319699}"/>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6" name="Footer Placeholder 5">
            <a:extLst>
              <a:ext uri="{FF2B5EF4-FFF2-40B4-BE49-F238E27FC236}">
                <a16:creationId xmlns:a16="http://schemas.microsoft.com/office/drawing/2014/main" id="{46FBC20D-4B35-F5DC-A7EA-4EC6F6D478B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FB7BF7-195F-0179-0A04-3AEB23EF8F56}"/>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164566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F28E0-797D-82EF-4B8E-480A5C0A13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717A74-7FD7-9C8E-5704-AFA9538B1D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FBFDA7-4DA4-A0BA-042C-E4A54AEDAD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29B44D-E028-1866-DABC-3439BD3595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3585D7-1282-1FE1-D2EA-9B300B65E0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87235D-B49A-C11D-21BD-7DF40943407C}"/>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8" name="Footer Placeholder 7">
            <a:extLst>
              <a:ext uri="{FF2B5EF4-FFF2-40B4-BE49-F238E27FC236}">
                <a16:creationId xmlns:a16="http://schemas.microsoft.com/office/drawing/2014/main" id="{B3F8E814-DA9F-7892-3CC3-FB3684F70CE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0C6E051-3DB9-503C-CB2D-5A56CDBF03CC}"/>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275058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C102-42B8-D431-CA1D-8F25A775BB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9EBADB-0DCE-D90B-D01C-F3C9749713BD}"/>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4" name="Footer Placeholder 3">
            <a:extLst>
              <a:ext uri="{FF2B5EF4-FFF2-40B4-BE49-F238E27FC236}">
                <a16:creationId xmlns:a16="http://schemas.microsoft.com/office/drawing/2014/main" id="{69CC3A34-CCBD-741B-4878-F545D6477CB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2010C65-42F2-F95D-8C42-1C1D0269225A}"/>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42360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B8E135-0E64-5A52-BDA1-6222E6E9F519}"/>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3" name="Footer Placeholder 2">
            <a:extLst>
              <a:ext uri="{FF2B5EF4-FFF2-40B4-BE49-F238E27FC236}">
                <a16:creationId xmlns:a16="http://schemas.microsoft.com/office/drawing/2014/main" id="{277ADE26-5F39-C29A-1067-B0CE302E6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5D10AE-9837-503F-936E-FEE3619BC79B}"/>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349464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537E-A67A-B1EE-45C3-E696085BAF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02A38A-72BF-233F-639D-A7753C9487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830126-4173-08BE-AA35-58C52624B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D2DE59-D025-48F7-37DA-36BDD228103F}"/>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6" name="Footer Placeholder 5">
            <a:extLst>
              <a:ext uri="{FF2B5EF4-FFF2-40B4-BE49-F238E27FC236}">
                <a16:creationId xmlns:a16="http://schemas.microsoft.com/office/drawing/2014/main" id="{FD99E929-42D8-562E-F166-B7E4E8C35EF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498A84-9FA6-2504-54DF-37EA4C976E0F}"/>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153621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35B06-A694-8263-996E-7099E20678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AFEEBB-699C-A026-5A70-C338C056DF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8A1C5B-A13C-4420-CEC5-2F2F866BD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DDCB67-8F88-164E-9CB9-D47FC8F0646E}"/>
              </a:ext>
            </a:extLst>
          </p:cNvPr>
          <p:cNvSpPr>
            <a:spLocks noGrp="1"/>
          </p:cNvSpPr>
          <p:nvPr>
            <p:ph type="dt" sz="half" idx="10"/>
          </p:nvPr>
        </p:nvSpPr>
        <p:spPr/>
        <p:txBody>
          <a:bodyPr/>
          <a:lstStyle/>
          <a:p>
            <a:fld id="{84F20B57-8E91-4EF8-8F6D-5B4464017732}" type="datetimeFigureOut">
              <a:rPr lang="en-US" smtClean="0"/>
              <a:t>10/24/23</a:t>
            </a:fld>
            <a:endParaRPr lang="en-US" dirty="0"/>
          </a:p>
        </p:txBody>
      </p:sp>
      <p:sp>
        <p:nvSpPr>
          <p:cNvPr id="6" name="Footer Placeholder 5">
            <a:extLst>
              <a:ext uri="{FF2B5EF4-FFF2-40B4-BE49-F238E27FC236}">
                <a16:creationId xmlns:a16="http://schemas.microsoft.com/office/drawing/2014/main" id="{52DEEF74-27E0-7976-4289-1BFAE10187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63619A4-051F-4404-6D70-A5EF88DB3BA5}"/>
              </a:ext>
            </a:extLst>
          </p:cNvPr>
          <p:cNvSpPr>
            <a:spLocks noGrp="1"/>
          </p:cNvSpPr>
          <p:nvPr>
            <p:ph type="sldNum" sz="quarter" idx="12"/>
          </p:nvPr>
        </p:nvSpPr>
        <p:spPr/>
        <p:txBody>
          <a:bodyPr/>
          <a:lstStyle/>
          <a:p>
            <a:fld id="{93B37206-5C02-4CBF-984C-1B02E7E549F5}" type="slidenum">
              <a:rPr lang="en-US" smtClean="0"/>
              <a:t>‹#›</a:t>
            </a:fld>
            <a:endParaRPr lang="en-US" dirty="0"/>
          </a:p>
        </p:txBody>
      </p:sp>
    </p:spTree>
    <p:extLst>
      <p:ext uri="{BB962C8B-B14F-4D97-AF65-F5344CB8AC3E}">
        <p14:creationId xmlns:p14="http://schemas.microsoft.com/office/powerpoint/2010/main" val="4128603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DA5A9-09E4-EB3A-1C3E-50B9B5237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A92655-4EA1-8B72-C401-94902ADFBA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F0B3AA-64B3-4E7E-9F12-A6990E752F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20B57-8E91-4EF8-8F6D-5B4464017732}" type="datetimeFigureOut">
              <a:rPr lang="en-US" smtClean="0"/>
              <a:t>10/24/23</a:t>
            </a:fld>
            <a:endParaRPr lang="en-US" dirty="0"/>
          </a:p>
        </p:txBody>
      </p:sp>
      <p:sp>
        <p:nvSpPr>
          <p:cNvPr id="5" name="Footer Placeholder 4">
            <a:extLst>
              <a:ext uri="{FF2B5EF4-FFF2-40B4-BE49-F238E27FC236}">
                <a16:creationId xmlns:a16="http://schemas.microsoft.com/office/drawing/2014/main" id="{C4CCA39B-4C44-866C-462C-6F440DE90E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52C393E-DD69-EF2A-C5AA-47A28F636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37206-5C02-4CBF-984C-1B02E7E549F5}" type="slidenum">
              <a:rPr lang="en-US" smtClean="0"/>
              <a:t>‹#›</a:t>
            </a:fld>
            <a:endParaRPr lang="en-US" dirty="0"/>
          </a:p>
        </p:txBody>
      </p:sp>
      <p:grpSp>
        <p:nvGrpSpPr>
          <p:cNvPr id="7" name="Group 6">
            <a:extLst>
              <a:ext uri="{FF2B5EF4-FFF2-40B4-BE49-F238E27FC236}">
                <a16:creationId xmlns:a16="http://schemas.microsoft.com/office/drawing/2014/main" id="{AEB57BD8-D59D-BBD0-29AD-CCB0691D662F}"/>
              </a:ext>
            </a:extLst>
          </p:cNvPr>
          <p:cNvGrpSpPr/>
          <p:nvPr userDrawn="1"/>
        </p:nvGrpSpPr>
        <p:grpSpPr>
          <a:xfrm>
            <a:off x="-1" y="-1"/>
            <a:ext cx="804334" cy="6858001"/>
            <a:chOff x="-1" y="-57349"/>
            <a:chExt cx="804334" cy="6915350"/>
          </a:xfrm>
        </p:grpSpPr>
        <p:sp>
          <p:nvSpPr>
            <p:cNvPr id="8" name="Rectangle 7">
              <a:extLst>
                <a:ext uri="{FF2B5EF4-FFF2-40B4-BE49-F238E27FC236}">
                  <a16:creationId xmlns:a16="http://schemas.microsoft.com/office/drawing/2014/main" id="{B014F875-4468-3739-2F0F-5952C1EA6696}"/>
                </a:ext>
              </a:extLst>
            </p:cNvPr>
            <p:cNvSpPr/>
            <p:nvPr/>
          </p:nvSpPr>
          <p:spPr>
            <a:xfrm>
              <a:off x="-1" y="-57349"/>
              <a:ext cx="804333" cy="3467100"/>
            </a:xfrm>
            <a:prstGeom prst="rect">
              <a:avLst/>
            </a:prstGeom>
            <a:solidFill>
              <a:srgbClr val="77842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ight Triangle 8">
              <a:extLst>
                <a:ext uri="{FF2B5EF4-FFF2-40B4-BE49-F238E27FC236}">
                  <a16:creationId xmlns:a16="http://schemas.microsoft.com/office/drawing/2014/main" id="{B49BD2C0-3DA3-2A5B-0DB9-A128C4F6987B}"/>
                </a:ext>
              </a:extLst>
            </p:cNvPr>
            <p:cNvSpPr/>
            <p:nvPr/>
          </p:nvSpPr>
          <p:spPr>
            <a:xfrm>
              <a:off x="0" y="2951969"/>
              <a:ext cx="804333" cy="451631"/>
            </a:xfrm>
            <a:prstGeom prst="rtTriangle">
              <a:avLst/>
            </a:prstGeom>
            <a:solidFill>
              <a:srgbClr val="3234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56C0FEA8-7735-AF52-B9B3-D021891EAE72}"/>
                </a:ext>
              </a:extLst>
            </p:cNvPr>
            <p:cNvSpPr/>
            <p:nvPr/>
          </p:nvSpPr>
          <p:spPr>
            <a:xfrm>
              <a:off x="0" y="3403600"/>
              <a:ext cx="804332" cy="3454401"/>
            </a:xfrm>
            <a:prstGeom prst="rect">
              <a:avLst/>
            </a:prstGeom>
            <a:solidFill>
              <a:srgbClr val="3234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12" name="Picture 11">
            <a:extLst>
              <a:ext uri="{FF2B5EF4-FFF2-40B4-BE49-F238E27FC236}">
                <a16:creationId xmlns:a16="http://schemas.microsoft.com/office/drawing/2014/main" id="{DE7D970D-5208-58FA-DDBE-960C3BD279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rot="16200000">
            <a:off x="-693344" y="1350676"/>
            <a:ext cx="2174957" cy="736992"/>
          </a:xfrm>
          <a:prstGeom prst="rect">
            <a:avLst/>
          </a:prstGeom>
        </p:spPr>
      </p:pic>
    </p:spTree>
    <p:extLst>
      <p:ext uri="{BB962C8B-B14F-4D97-AF65-F5344CB8AC3E}">
        <p14:creationId xmlns:p14="http://schemas.microsoft.com/office/powerpoint/2010/main" val="2330449822"/>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51EB15D-A869-2CBF-486C-33FAF46D0C17}"/>
              </a:ext>
            </a:extLst>
          </p:cNvPr>
          <p:cNvSpPr/>
          <p:nvPr/>
        </p:nvSpPr>
        <p:spPr>
          <a:xfrm>
            <a:off x="804331" y="-1"/>
            <a:ext cx="11387669" cy="6858000"/>
          </a:xfrm>
          <a:prstGeom prst="rect">
            <a:avLst/>
          </a:prstGeom>
          <a:solidFill>
            <a:srgbClr val="E8E6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14" name="Group 13">
            <a:extLst>
              <a:ext uri="{FF2B5EF4-FFF2-40B4-BE49-F238E27FC236}">
                <a16:creationId xmlns:a16="http://schemas.microsoft.com/office/drawing/2014/main" id="{720F33F1-3D7A-99A8-4467-FDFCE3B1448D}"/>
              </a:ext>
            </a:extLst>
          </p:cNvPr>
          <p:cNvGrpSpPr/>
          <p:nvPr/>
        </p:nvGrpSpPr>
        <p:grpSpPr>
          <a:xfrm>
            <a:off x="1317093" y="0"/>
            <a:ext cx="3761199" cy="6857999"/>
            <a:chOff x="1265341" y="0"/>
            <a:chExt cx="3761199" cy="6857999"/>
          </a:xfrm>
        </p:grpSpPr>
        <p:pic>
          <p:nvPicPr>
            <p:cNvPr id="4" name="Picture 3">
              <a:extLst>
                <a:ext uri="{FF2B5EF4-FFF2-40B4-BE49-F238E27FC236}">
                  <a16:creationId xmlns:a16="http://schemas.microsoft.com/office/drawing/2014/main" id="{51D3213D-344B-6DEF-38D4-0E9F41F2B17E}"/>
                </a:ext>
              </a:extLst>
            </p:cNvPr>
            <p:cNvPicPr>
              <a:picLocks noChangeAspect="1"/>
            </p:cNvPicPr>
            <p:nvPr/>
          </p:nvPicPr>
          <p:blipFill rotWithShape="1">
            <a:blip r:embed="rId2"/>
            <a:srcRect l="5296" t="6880" r="5174" b="4160"/>
            <a:stretch/>
          </p:blipFill>
          <p:spPr>
            <a:xfrm>
              <a:off x="1265341" y="905775"/>
              <a:ext cx="3761199" cy="5115464"/>
            </a:xfrm>
            <a:prstGeom prst="rect">
              <a:avLst/>
            </a:prstGeom>
          </p:spPr>
        </p:pic>
        <p:sp>
          <p:nvSpPr>
            <p:cNvPr id="10" name="Rectangle 9">
              <a:extLst>
                <a:ext uri="{FF2B5EF4-FFF2-40B4-BE49-F238E27FC236}">
                  <a16:creationId xmlns:a16="http://schemas.microsoft.com/office/drawing/2014/main" id="{FC62001F-D135-0C35-2B3B-B0F9FE6C9C51}"/>
                </a:ext>
              </a:extLst>
            </p:cNvPr>
            <p:cNvSpPr/>
            <p:nvPr/>
          </p:nvSpPr>
          <p:spPr>
            <a:xfrm>
              <a:off x="2580910" y="0"/>
              <a:ext cx="1130061" cy="612478"/>
            </a:xfrm>
            <a:prstGeom prst="rect">
              <a:avLst/>
            </a:prstGeom>
            <a:solidFill>
              <a:srgbClr val="1D40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 name="Rectangle 12">
              <a:extLst>
                <a:ext uri="{FF2B5EF4-FFF2-40B4-BE49-F238E27FC236}">
                  <a16:creationId xmlns:a16="http://schemas.microsoft.com/office/drawing/2014/main" id="{EE2E1924-6D01-303E-1520-2083926E4F85}"/>
                </a:ext>
              </a:extLst>
            </p:cNvPr>
            <p:cNvSpPr/>
            <p:nvPr/>
          </p:nvSpPr>
          <p:spPr>
            <a:xfrm>
              <a:off x="2580910" y="6625087"/>
              <a:ext cx="1130061" cy="232912"/>
            </a:xfrm>
            <a:prstGeom prst="rect">
              <a:avLst/>
            </a:prstGeom>
            <a:solidFill>
              <a:srgbClr val="1D40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grpSp>
      <p:sp>
        <p:nvSpPr>
          <p:cNvPr id="2" name="Title 1">
            <a:extLst>
              <a:ext uri="{FF2B5EF4-FFF2-40B4-BE49-F238E27FC236}">
                <a16:creationId xmlns:a16="http://schemas.microsoft.com/office/drawing/2014/main" id="{DD817BAD-2875-D833-E588-0DFB249E487C}"/>
              </a:ext>
            </a:extLst>
          </p:cNvPr>
          <p:cNvSpPr>
            <a:spLocks noGrp="1"/>
          </p:cNvSpPr>
          <p:nvPr>
            <p:ph type="ctrTitle"/>
          </p:nvPr>
        </p:nvSpPr>
        <p:spPr>
          <a:xfrm>
            <a:off x="6512448" y="1489811"/>
            <a:ext cx="4701892" cy="2279407"/>
          </a:xfrm>
        </p:spPr>
        <p:txBody>
          <a:bodyPr>
            <a:normAutofit fontScale="90000"/>
          </a:bodyPr>
          <a:lstStyle/>
          <a:p>
            <a:pPr algn="l"/>
            <a:r>
              <a:rPr lang="en-US" sz="4400" b="1" dirty="0">
                <a:solidFill>
                  <a:srgbClr val="1D408C"/>
                </a:solidFill>
                <a:latin typeface="Arial" panose="020B0604020202020204" pitchFamily="34" charset="0"/>
                <a:cs typeface="Arial" panose="020B0604020202020204" pitchFamily="34" charset="0"/>
              </a:rPr>
              <a:t>Side Event</a:t>
            </a:r>
            <a:br>
              <a:rPr lang="en-US" sz="33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35th Meeting of the Parties to the Montreal Protocol on Substances that Deplete the Ozone Layer</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400" dirty="0">
                <a:solidFill>
                  <a:srgbClr val="E5531A"/>
                </a:solidFill>
                <a:latin typeface="Arial" panose="020B0604020202020204" pitchFamily="34" charset="0"/>
                <a:cs typeface="Arial" panose="020B0604020202020204" pitchFamily="34" charset="0"/>
              </a:rPr>
              <a:t>Tuesday, 24th October 2023</a:t>
            </a:r>
            <a:br>
              <a:rPr lang="en-US" sz="2400" dirty="0">
                <a:solidFill>
                  <a:srgbClr val="E5531A"/>
                </a:solidFill>
                <a:latin typeface="Arial" panose="020B0604020202020204" pitchFamily="34" charset="0"/>
                <a:cs typeface="Arial" panose="020B0604020202020204" pitchFamily="34" charset="0"/>
              </a:rPr>
            </a:br>
            <a:r>
              <a:rPr lang="en-US" sz="2400" dirty="0">
                <a:solidFill>
                  <a:srgbClr val="E5531A"/>
                </a:solidFill>
                <a:latin typeface="Arial" panose="020B0604020202020204" pitchFamily="34" charset="0"/>
                <a:cs typeface="Arial" panose="020B0604020202020204" pitchFamily="34" charset="0"/>
              </a:rPr>
              <a:t>United Nations Office at Nairobi</a:t>
            </a:r>
            <a:endParaRPr lang="en-IN" sz="2400" dirty="0">
              <a:solidFill>
                <a:srgbClr val="E5531A"/>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67F6256-4864-C9FA-ADF3-0FAB65BC3EFF}"/>
              </a:ext>
            </a:extLst>
          </p:cNvPr>
          <p:cNvSpPr>
            <a:spLocks noGrp="1"/>
          </p:cNvSpPr>
          <p:nvPr>
            <p:ph type="subTitle" idx="1"/>
          </p:nvPr>
        </p:nvSpPr>
        <p:spPr>
          <a:xfrm>
            <a:off x="6512448" y="5181667"/>
            <a:ext cx="4165290" cy="617620"/>
          </a:xfrm>
        </p:spPr>
        <p:txBody>
          <a:bodyPr>
            <a:noAutofit/>
          </a:bodyPr>
          <a:lstStyle/>
          <a:p>
            <a:pPr algn="l"/>
            <a:r>
              <a:rPr lang="en-IN" sz="2200" b="1" dirty="0">
                <a:latin typeface="Arial" panose="020B0604020202020204" pitchFamily="34" charset="0"/>
                <a:cs typeface="Arial" panose="020B0604020202020204" pitchFamily="34" charset="0"/>
              </a:rPr>
              <a:t>Chandra Bhushan</a:t>
            </a:r>
          </a:p>
          <a:p>
            <a:pPr algn="l"/>
            <a:r>
              <a:rPr lang="en-IN" sz="1800" dirty="0">
                <a:latin typeface="Arial" panose="020B0604020202020204" pitchFamily="34" charset="0"/>
                <a:cs typeface="Arial" panose="020B0604020202020204" pitchFamily="34" charset="0"/>
              </a:rPr>
              <a:t>CEO &amp; President, iFOREST</a:t>
            </a:r>
          </a:p>
        </p:txBody>
      </p:sp>
      <p:cxnSp>
        <p:nvCxnSpPr>
          <p:cNvPr id="16" name="Straight Connector 15">
            <a:extLst>
              <a:ext uri="{FF2B5EF4-FFF2-40B4-BE49-F238E27FC236}">
                <a16:creationId xmlns:a16="http://schemas.microsoft.com/office/drawing/2014/main" id="{1D1E750C-CC47-C5B0-B596-C9CA6B24D8A7}"/>
              </a:ext>
            </a:extLst>
          </p:cNvPr>
          <p:cNvCxnSpPr/>
          <p:nvPr/>
        </p:nvCxnSpPr>
        <p:spPr>
          <a:xfrm>
            <a:off x="6202392" y="1078302"/>
            <a:ext cx="0" cy="4787660"/>
          </a:xfrm>
          <a:prstGeom prst="line">
            <a:avLst/>
          </a:prstGeom>
          <a:ln w="28575">
            <a:solidFill>
              <a:srgbClr val="1D408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447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94D01-FCCB-B3D0-98B5-883B0DFBC4EC}"/>
              </a:ext>
            </a:extLst>
          </p:cNvPr>
          <p:cNvSpPr>
            <a:spLocks noGrp="1"/>
          </p:cNvSpPr>
          <p:nvPr>
            <p:ph type="title"/>
          </p:nvPr>
        </p:nvSpPr>
        <p:spPr>
          <a:xfrm>
            <a:off x="1250829" y="365125"/>
            <a:ext cx="9100869" cy="1325563"/>
          </a:xfrm>
        </p:spPr>
        <p:txBody>
          <a:bodyPr>
            <a:normAutofit/>
          </a:bodyPr>
          <a:lstStyle/>
          <a:p>
            <a:r>
              <a:rPr lang="en-US" sz="3600" b="1" dirty="0">
                <a:latin typeface="Arial" panose="020B0604020202020204" pitchFamily="34" charset="0"/>
                <a:cs typeface="Arial" panose="020B0604020202020204" pitchFamily="34" charset="0"/>
              </a:rPr>
              <a:t>Ozone layer modification and Vienna Convention</a:t>
            </a:r>
          </a:p>
        </p:txBody>
      </p:sp>
      <p:sp>
        <p:nvSpPr>
          <p:cNvPr id="3" name="Content Placeholder 2">
            <a:extLst>
              <a:ext uri="{FF2B5EF4-FFF2-40B4-BE49-F238E27FC236}">
                <a16:creationId xmlns:a16="http://schemas.microsoft.com/office/drawing/2014/main" id="{00322E2D-2973-0A86-5011-AC66D3690733}"/>
              </a:ext>
            </a:extLst>
          </p:cNvPr>
          <p:cNvSpPr>
            <a:spLocks noGrp="1"/>
          </p:cNvSpPr>
          <p:nvPr>
            <p:ph idx="1"/>
          </p:nvPr>
        </p:nvSpPr>
        <p:spPr>
          <a:xfrm>
            <a:off x="1250830" y="1690688"/>
            <a:ext cx="10407770" cy="4351338"/>
          </a:xfrm>
        </p:spPr>
        <p:txBody>
          <a:bodyPr>
            <a:noAutofit/>
          </a:bodyPr>
          <a:lstStyle/>
          <a:p>
            <a:pPr>
              <a:lnSpc>
                <a:spcPct val="100000"/>
              </a:lnSpc>
              <a:spcAft>
                <a:spcPts val="600"/>
              </a:spcAft>
            </a:pPr>
            <a:r>
              <a:rPr lang="en-US" sz="2200" b="1" dirty="0">
                <a:latin typeface="Arial" panose="020B0604020202020204" pitchFamily="34" charset="0"/>
                <a:cs typeface="Arial" panose="020B0604020202020204" pitchFamily="34" charset="0"/>
              </a:rPr>
              <a:t>Article 2.1</a:t>
            </a:r>
            <a:r>
              <a:rPr lang="en-US" sz="2200" dirty="0">
                <a:latin typeface="Arial" panose="020B0604020202020204" pitchFamily="34" charset="0"/>
                <a:cs typeface="Arial" panose="020B0604020202020204" pitchFamily="34" charset="0"/>
              </a:rPr>
              <a:t> - has a wide scope and covers all human activities which “modify or are likely to modify the ozone layer”. </a:t>
            </a:r>
            <a:r>
              <a:rPr lang="en-US" sz="2200" b="1" i="1" dirty="0">
                <a:latin typeface="Arial" panose="020B0604020202020204" pitchFamily="34" charset="0"/>
                <a:cs typeface="Arial" panose="020B0604020202020204" pitchFamily="34" charset="0"/>
              </a:rPr>
              <a:t>This will include SAI as it will likely modify the Ozone layer.</a:t>
            </a:r>
            <a:endParaRPr lang="en-US" sz="2200" b="1" dirty="0">
              <a:latin typeface="Arial" panose="020B0604020202020204" pitchFamily="34" charset="0"/>
              <a:cs typeface="Arial" panose="020B0604020202020204" pitchFamily="34" charset="0"/>
            </a:endParaRPr>
          </a:p>
          <a:p>
            <a:pPr>
              <a:lnSpc>
                <a:spcPct val="100000"/>
              </a:lnSpc>
              <a:spcAft>
                <a:spcPts val="600"/>
              </a:spcAft>
            </a:pPr>
            <a:r>
              <a:rPr lang="en-US" sz="2200" b="1" dirty="0">
                <a:latin typeface="Arial" panose="020B0604020202020204" pitchFamily="34" charset="0"/>
                <a:cs typeface="Arial" panose="020B0604020202020204" pitchFamily="34" charset="0"/>
              </a:rPr>
              <a:t>Article 2.2 (a)</a:t>
            </a:r>
            <a:r>
              <a:rPr lang="en-US" sz="2200" dirty="0">
                <a:latin typeface="Arial" panose="020B0604020202020204" pitchFamily="34" charset="0"/>
                <a:cs typeface="Arial" panose="020B0604020202020204" pitchFamily="34" charset="0"/>
              </a:rPr>
              <a:t> - parties required to “</a:t>
            </a:r>
            <a:r>
              <a:rPr lang="en-US" sz="2200" b="1" i="1" dirty="0">
                <a:latin typeface="Arial" panose="020B0604020202020204" pitchFamily="34" charset="0"/>
                <a:cs typeface="Arial" panose="020B0604020202020204" pitchFamily="34" charset="0"/>
              </a:rPr>
              <a:t>co-operate</a:t>
            </a:r>
            <a:r>
              <a:rPr lang="en-US" sz="2200" dirty="0">
                <a:latin typeface="Arial" panose="020B0604020202020204" pitchFamily="34" charset="0"/>
                <a:cs typeface="Arial" panose="020B0604020202020204" pitchFamily="34" charset="0"/>
              </a:rPr>
              <a:t> by means of systematic observations, research and information exchange in order to better understand and assess the </a:t>
            </a:r>
            <a:r>
              <a:rPr lang="en-US" sz="2200" i="1" dirty="0">
                <a:latin typeface="Arial" panose="020B0604020202020204" pitchFamily="34" charset="0"/>
                <a:cs typeface="Arial" panose="020B0604020202020204" pitchFamily="34" charset="0"/>
              </a:rPr>
              <a:t>effects of human activities on the ozone layer </a:t>
            </a:r>
            <a:r>
              <a:rPr lang="en-US" sz="2200" dirty="0">
                <a:latin typeface="Arial" panose="020B0604020202020204" pitchFamily="34" charset="0"/>
                <a:cs typeface="Arial" panose="020B0604020202020204" pitchFamily="34" charset="0"/>
              </a:rPr>
              <a:t>and the effects on human health and the environment from </a:t>
            </a:r>
            <a:r>
              <a:rPr lang="en-US" sz="2200" i="1" dirty="0">
                <a:latin typeface="Arial" panose="020B0604020202020204" pitchFamily="34" charset="0"/>
                <a:cs typeface="Arial" panose="020B0604020202020204" pitchFamily="34" charset="0"/>
              </a:rPr>
              <a:t>modification of the ozone layer</a:t>
            </a: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This will include SAI research and associated activities.</a:t>
            </a:r>
            <a:endParaRPr lang="en-US" sz="2200" dirty="0">
              <a:latin typeface="Arial" panose="020B0604020202020204" pitchFamily="34" charset="0"/>
              <a:cs typeface="Arial" panose="020B0604020202020204" pitchFamily="34" charset="0"/>
            </a:endParaRPr>
          </a:p>
          <a:p>
            <a:pPr>
              <a:lnSpc>
                <a:spcPct val="100000"/>
              </a:lnSpc>
            </a:pPr>
            <a:r>
              <a:rPr lang="en-US" sz="2200" b="1" dirty="0">
                <a:latin typeface="Arial" panose="020B0604020202020204" pitchFamily="34" charset="0"/>
                <a:cs typeface="Arial" panose="020B0604020202020204" pitchFamily="34" charset="0"/>
              </a:rPr>
              <a:t>Article 2.2(c) - </a:t>
            </a:r>
            <a:r>
              <a:rPr lang="en-US" sz="2200" dirty="0">
                <a:latin typeface="Arial" panose="020B0604020202020204" pitchFamily="34" charset="0"/>
                <a:cs typeface="Arial" panose="020B0604020202020204" pitchFamily="34" charset="0"/>
              </a:rPr>
              <a:t>parties required to “</a:t>
            </a:r>
            <a:r>
              <a:rPr lang="en-US" sz="2200" b="1" i="1" dirty="0">
                <a:latin typeface="Arial" panose="020B0604020202020204" pitchFamily="34" charset="0"/>
                <a:cs typeface="Arial" panose="020B0604020202020204" pitchFamily="34" charset="0"/>
              </a:rPr>
              <a:t>co-operate</a:t>
            </a:r>
            <a:r>
              <a:rPr lang="en-US" sz="2200" dirty="0">
                <a:latin typeface="Arial" panose="020B0604020202020204" pitchFamily="34" charset="0"/>
                <a:cs typeface="Arial" panose="020B0604020202020204" pitchFamily="34" charset="0"/>
              </a:rPr>
              <a:t> in the formulation of agreed measures, procedures and standards”, </a:t>
            </a:r>
            <a:r>
              <a:rPr lang="en-US" sz="2200" b="1" dirty="0">
                <a:latin typeface="Arial" panose="020B0604020202020204" pitchFamily="34" charset="0"/>
                <a:cs typeface="Arial" panose="020B0604020202020204" pitchFamily="34" charset="0"/>
              </a:rPr>
              <a:t>which will extend to procedures and standards for SAI research. </a:t>
            </a:r>
          </a:p>
          <a:p>
            <a:pPr>
              <a:lnSpc>
                <a:spcPct val="100000"/>
              </a:lnSpc>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1696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0ADBD-2916-1E12-B7EE-79640DF53D75}"/>
              </a:ext>
            </a:extLst>
          </p:cNvPr>
          <p:cNvSpPr>
            <a:spLocks noGrp="1"/>
          </p:cNvSpPr>
          <p:nvPr>
            <p:ph type="title"/>
          </p:nvPr>
        </p:nvSpPr>
        <p:spPr>
          <a:xfrm>
            <a:off x="1223682" y="365125"/>
            <a:ext cx="10130118" cy="1325563"/>
          </a:xfrm>
        </p:spPr>
        <p:txBody>
          <a:bodyPr>
            <a:normAutofit/>
          </a:bodyPr>
          <a:lstStyle/>
          <a:p>
            <a:r>
              <a:rPr lang="en-US" sz="3600" b="1" dirty="0">
                <a:latin typeface="Arial" panose="020B0604020202020204" pitchFamily="34" charset="0"/>
                <a:cs typeface="Arial" panose="020B0604020202020204" pitchFamily="34" charset="0"/>
              </a:rPr>
              <a:t>Regulating SRM under the Vienna Convention: Key Provisions</a:t>
            </a:r>
          </a:p>
        </p:txBody>
      </p:sp>
      <p:sp>
        <p:nvSpPr>
          <p:cNvPr id="3" name="Content Placeholder 2">
            <a:extLst>
              <a:ext uri="{FF2B5EF4-FFF2-40B4-BE49-F238E27FC236}">
                <a16:creationId xmlns:a16="http://schemas.microsoft.com/office/drawing/2014/main" id="{31523485-98A2-0CE0-96AC-C414B305D8DB}"/>
              </a:ext>
            </a:extLst>
          </p:cNvPr>
          <p:cNvSpPr>
            <a:spLocks noGrp="1"/>
          </p:cNvSpPr>
          <p:nvPr>
            <p:ph idx="1"/>
          </p:nvPr>
        </p:nvSpPr>
        <p:spPr>
          <a:xfrm>
            <a:off x="1223682" y="1831038"/>
            <a:ext cx="10515600" cy="4351338"/>
          </a:xfrm>
        </p:spPr>
        <p:txBody>
          <a:bodyPr>
            <a:normAutofit fontScale="62500" lnSpcReduction="20000"/>
          </a:bodyPr>
          <a:lstStyle/>
          <a:p>
            <a:pPr>
              <a:lnSpc>
                <a:spcPct val="120000"/>
              </a:lnSpc>
              <a:spcAft>
                <a:spcPts val="600"/>
              </a:spcAft>
            </a:pPr>
            <a:r>
              <a:rPr lang="en-US" sz="3500" b="1" dirty="0">
                <a:latin typeface="Arial" panose="020B0604020202020204" pitchFamily="34" charset="0"/>
                <a:cs typeface="Arial" panose="020B0604020202020204" pitchFamily="34" charset="0"/>
              </a:rPr>
              <a:t>Article 3</a:t>
            </a:r>
            <a:r>
              <a:rPr lang="en-US" sz="3500" dirty="0">
                <a:latin typeface="Arial" panose="020B0604020202020204" pitchFamily="34" charset="0"/>
                <a:cs typeface="Arial" panose="020B0604020202020204" pitchFamily="34" charset="0"/>
              </a:rPr>
              <a:t> - parties commit to </a:t>
            </a:r>
            <a:r>
              <a:rPr lang="en-US" sz="3500" b="1" i="1" dirty="0">
                <a:latin typeface="Arial" panose="020B0604020202020204" pitchFamily="34" charset="0"/>
                <a:cs typeface="Arial" panose="020B0604020202020204" pitchFamily="34" charset="0"/>
              </a:rPr>
              <a:t>co-operate</a:t>
            </a:r>
            <a:r>
              <a:rPr lang="en-US" sz="3500" dirty="0">
                <a:latin typeface="Arial" panose="020B0604020202020204" pitchFamily="34" charset="0"/>
                <a:cs typeface="Arial" panose="020B0604020202020204" pitchFamily="34" charset="0"/>
              </a:rPr>
              <a:t> in, directly or through competent international bodies, the conduct of research and scientific assessments on “climatic effects deriving from any modifications of the ozone layer” and more specifically “</a:t>
            </a:r>
            <a:r>
              <a:rPr lang="en-US" sz="3500" i="1" dirty="0">
                <a:latin typeface="Arial" panose="020B0604020202020204" pitchFamily="34" charset="0"/>
                <a:cs typeface="Arial" panose="020B0604020202020204" pitchFamily="34" charset="0"/>
              </a:rPr>
              <a:t>substances, practices, processes and activities that may affect the ozone layer, and their cumulative effects</a:t>
            </a:r>
            <a:r>
              <a:rPr lang="en-US" sz="3500" dirty="0">
                <a:latin typeface="Arial" panose="020B0604020202020204" pitchFamily="34" charset="0"/>
                <a:cs typeface="Arial" panose="020B0604020202020204" pitchFamily="34" charset="0"/>
              </a:rPr>
              <a:t>”. </a:t>
            </a:r>
            <a:r>
              <a:rPr lang="en-US" sz="3500" b="1" dirty="0">
                <a:latin typeface="Arial" panose="020B0604020202020204" pitchFamily="34" charset="0"/>
                <a:cs typeface="Arial" panose="020B0604020202020204" pitchFamily="34" charset="0"/>
              </a:rPr>
              <a:t>This will include SAI.</a:t>
            </a:r>
          </a:p>
          <a:p>
            <a:pPr>
              <a:lnSpc>
                <a:spcPct val="120000"/>
              </a:lnSpc>
            </a:pPr>
            <a:r>
              <a:rPr lang="en-US" sz="3500" b="1" dirty="0">
                <a:latin typeface="Arial" panose="020B0604020202020204" pitchFamily="34" charset="0"/>
                <a:cs typeface="Arial" panose="020B0604020202020204" pitchFamily="34" charset="0"/>
              </a:rPr>
              <a:t>Annex I -</a:t>
            </a:r>
            <a:r>
              <a:rPr lang="en-US" sz="3500" dirty="0">
                <a:latin typeface="Arial" panose="020B0604020202020204" pitchFamily="34" charset="0"/>
                <a:cs typeface="Arial" panose="020B0604020202020204" pitchFamily="34" charset="0"/>
              </a:rPr>
              <a:t> Major scientific issues requiring</a:t>
            </a:r>
            <a:r>
              <a:rPr lang="en-US" sz="3500" b="1" dirty="0">
                <a:latin typeface="Arial" panose="020B0604020202020204" pitchFamily="34" charset="0"/>
                <a:cs typeface="Arial" panose="020B0604020202020204" pitchFamily="34" charset="0"/>
              </a:rPr>
              <a:t> </a:t>
            </a:r>
            <a:r>
              <a:rPr lang="en-US" sz="3500" b="1" i="1" dirty="0">
                <a:latin typeface="Arial" panose="020B0604020202020204" pitchFamily="34" charset="0"/>
                <a:cs typeface="Arial" panose="020B0604020202020204" pitchFamily="34" charset="0"/>
              </a:rPr>
              <a:t>cooperation</a:t>
            </a:r>
            <a:r>
              <a:rPr lang="en-US" sz="3500" b="1" dirty="0">
                <a:latin typeface="Arial" panose="020B0604020202020204" pitchFamily="34" charset="0"/>
                <a:cs typeface="Arial" panose="020B0604020202020204" pitchFamily="34" charset="0"/>
              </a:rPr>
              <a:t> </a:t>
            </a:r>
            <a:r>
              <a:rPr lang="en-US" sz="3500" dirty="0">
                <a:latin typeface="Arial" panose="020B0604020202020204" pitchFamily="34" charset="0"/>
                <a:cs typeface="Arial" panose="020B0604020202020204" pitchFamily="34" charset="0"/>
              </a:rPr>
              <a:t>are: </a:t>
            </a:r>
          </a:p>
          <a:p>
            <a:pPr lvl="1">
              <a:lnSpc>
                <a:spcPct val="120000"/>
              </a:lnSpc>
            </a:pPr>
            <a:r>
              <a:rPr lang="en-US" sz="2700" u="sng" dirty="0">
                <a:latin typeface="Arial" panose="020B0604020202020204" pitchFamily="34" charset="0"/>
                <a:cs typeface="Arial" panose="020B0604020202020204" pitchFamily="34" charset="0"/>
              </a:rPr>
              <a:t>Modification</a:t>
            </a:r>
            <a:r>
              <a:rPr lang="en-US" sz="2700" dirty="0">
                <a:latin typeface="Arial" panose="020B0604020202020204" pitchFamily="34" charset="0"/>
                <a:cs typeface="Arial" panose="020B0604020202020204" pitchFamily="34" charset="0"/>
              </a:rPr>
              <a:t> of the ozone layer which would result in a change in the amount of solar ultra-violet radiation having biological effects (UV-B) that reaches the Earth’s surface</a:t>
            </a:r>
          </a:p>
          <a:p>
            <a:pPr lvl="1">
              <a:lnSpc>
                <a:spcPct val="120000"/>
              </a:lnSpc>
              <a:spcAft>
                <a:spcPts val="600"/>
              </a:spcAft>
            </a:pPr>
            <a:r>
              <a:rPr lang="en-US" sz="2700" u="sng" dirty="0">
                <a:latin typeface="Arial" panose="020B0604020202020204" pitchFamily="34" charset="0"/>
                <a:cs typeface="Arial" panose="020B0604020202020204" pitchFamily="34" charset="0"/>
              </a:rPr>
              <a:t>Modification</a:t>
            </a:r>
            <a:r>
              <a:rPr lang="en-US" sz="2700" dirty="0">
                <a:latin typeface="Arial" panose="020B0604020202020204" pitchFamily="34" charset="0"/>
                <a:cs typeface="Arial" panose="020B0604020202020204" pitchFamily="34" charset="0"/>
              </a:rPr>
              <a:t> of the vertical distribution of ozone, which could change the  temperature structure of the atmosphere and the potential consequences for weather and climate. </a:t>
            </a:r>
            <a:endParaRPr lang="en-US" sz="2700" b="1" dirty="0">
              <a:latin typeface="Arial" panose="020B0604020202020204" pitchFamily="34" charset="0"/>
              <a:cs typeface="Arial" panose="020B0604020202020204" pitchFamily="34" charset="0"/>
            </a:endParaRPr>
          </a:p>
          <a:p>
            <a:pPr marL="0" indent="0">
              <a:lnSpc>
                <a:spcPct val="120000"/>
              </a:lnSpc>
              <a:buNone/>
            </a:pPr>
            <a:r>
              <a:rPr lang="en-US" sz="3500" b="1" dirty="0">
                <a:latin typeface="Arial" panose="020B0604020202020204" pitchFamily="34" charset="0"/>
                <a:cs typeface="Arial" panose="020B0604020202020204" pitchFamily="34" charset="0"/>
              </a:rPr>
              <a:t>The word modification includes “deliberate modification”, such as through SAI outdoor experiment.</a:t>
            </a:r>
          </a:p>
        </p:txBody>
      </p:sp>
    </p:spTree>
    <p:extLst>
      <p:ext uri="{BB962C8B-B14F-4D97-AF65-F5344CB8AC3E}">
        <p14:creationId xmlns:p14="http://schemas.microsoft.com/office/powerpoint/2010/main" val="2276724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3A60F-57F6-082C-6555-6979B1296690}"/>
              </a:ext>
            </a:extLst>
          </p:cNvPr>
          <p:cNvSpPr>
            <a:spLocks noGrp="1"/>
          </p:cNvSpPr>
          <p:nvPr>
            <p:ph type="title"/>
          </p:nvPr>
        </p:nvSpPr>
        <p:spPr>
          <a:xfrm>
            <a:off x="1268506" y="338231"/>
            <a:ext cx="10085294" cy="1231777"/>
          </a:xfrm>
        </p:spPr>
        <p:txBody>
          <a:bodyPr>
            <a:normAutofit/>
          </a:bodyPr>
          <a:lstStyle/>
          <a:p>
            <a:r>
              <a:rPr lang="en-US" sz="3600" b="1" dirty="0">
                <a:latin typeface="Arial" panose="020B0604020202020204" pitchFamily="34" charset="0"/>
                <a:cs typeface="Arial" panose="020B0604020202020204" pitchFamily="34" charset="0"/>
              </a:rPr>
              <a:t>The Duty to Co-operate</a:t>
            </a:r>
          </a:p>
        </p:txBody>
      </p:sp>
      <p:sp>
        <p:nvSpPr>
          <p:cNvPr id="3" name="Content Placeholder 2">
            <a:extLst>
              <a:ext uri="{FF2B5EF4-FFF2-40B4-BE49-F238E27FC236}">
                <a16:creationId xmlns:a16="http://schemas.microsoft.com/office/drawing/2014/main" id="{F09CA8F3-E4E0-1CA5-D75A-3FC06A0FF27E}"/>
              </a:ext>
            </a:extLst>
          </p:cNvPr>
          <p:cNvSpPr>
            <a:spLocks noGrp="1"/>
          </p:cNvSpPr>
          <p:nvPr>
            <p:ph idx="1"/>
          </p:nvPr>
        </p:nvSpPr>
        <p:spPr>
          <a:xfrm>
            <a:off x="1268506" y="1442798"/>
            <a:ext cx="10515600" cy="4351338"/>
          </a:xfrm>
        </p:spPr>
        <p:txBody>
          <a:bodyPr>
            <a:noAutofit/>
          </a:bodyPr>
          <a:lstStyle/>
          <a:p>
            <a:pPr>
              <a:lnSpc>
                <a:spcPct val="110000"/>
              </a:lnSpc>
            </a:pPr>
            <a:r>
              <a:rPr lang="en-US" sz="2400" dirty="0">
                <a:latin typeface="Arial" panose="020B0604020202020204" pitchFamily="34" charset="0"/>
                <a:cs typeface="Arial" panose="020B0604020202020204" pitchFamily="34" charset="0"/>
              </a:rPr>
              <a:t>Duty to co-operate:</a:t>
            </a:r>
          </a:p>
          <a:p>
            <a:pPr lvl="1">
              <a:lnSpc>
                <a:spcPct val="110000"/>
              </a:lnSpc>
            </a:pPr>
            <a:r>
              <a:rPr lang="en-US" sz="2200" dirty="0">
                <a:latin typeface="Arial" panose="020B0604020202020204" pitchFamily="34" charset="0"/>
                <a:cs typeface="Arial" panose="020B0604020202020204" pitchFamily="34" charset="0"/>
              </a:rPr>
              <a:t>Recognized principle of international law</a:t>
            </a:r>
          </a:p>
          <a:p>
            <a:pPr lvl="1">
              <a:lnSpc>
                <a:spcPct val="110000"/>
              </a:lnSpc>
            </a:pPr>
            <a:r>
              <a:rPr lang="en-US" sz="2200" dirty="0">
                <a:latin typeface="Arial" panose="020B0604020202020204" pitchFamily="34" charset="0"/>
                <a:cs typeface="Arial" panose="020B0604020202020204" pitchFamily="34" charset="0"/>
              </a:rPr>
              <a:t>Requires states to notify and consult other states </a:t>
            </a:r>
            <a:r>
              <a:rPr lang="en-US" sz="2200" b="1" i="1" dirty="0">
                <a:latin typeface="Arial" panose="020B0604020202020204" pitchFamily="34" charset="0"/>
                <a:cs typeface="Arial" panose="020B0604020202020204" pitchFamily="34" charset="0"/>
              </a:rPr>
              <a:t>even if</a:t>
            </a:r>
            <a:r>
              <a:rPr lang="en-US" sz="2200" b="1"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they believe that no harm will result or are taking reasonable steps to avoid harm.</a:t>
            </a:r>
          </a:p>
          <a:p>
            <a:pPr lvl="1">
              <a:lnSpc>
                <a:spcPct val="110000"/>
              </a:lnSpc>
              <a:spcAft>
                <a:spcPts val="600"/>
              </a:spcAft>
            </a:pPr>
            <a:r>
              <a:rPr lang="en-US" sz="2200" dirty="0">
                <a:latin typeface="Arial" panose="020B0604020202020204" pitchFamily="34" charset="0"/>
                <a:cs typeface="Arial" panose="020B0604020202020204" pitchFamily="34" charset="0"/>
              </a:rPr>
              <a:t>Complementary to the duty to avoid/prevent transboundary harm.</a:t>
            </a:r>
          </a:p>
          <a:p>
            <a:pPr>
              <a:lnSpc>
                <a:spcPct val="100000"/>
              </a:lnSpc>
              <a:spcBef>
                <a:spcPts val="1600"/>
              </a:spcBef>
              <a:spcAft>
                <a:spcPts val="600"/>
              </a:spcAft>
            </a:pPr>
            <a:r>
              <a:rPr lang="en-US" sz="2400" dirty="0">
                <a:latin typeface="Arial" panose="020B0604020202020204" pitchFamily="34" charset="0"/>
                <a:cs typeface="Arial" panose="020B0604020202020204" pitchFamily="34" charset="0"/>
              </a:rPr>
              <a:t>Undertaking SRM research activities without making the scope of and risks associated with the research clear to other states is </a:t>
            </a:r>
            <a:r>
              <a:rPr lang="en-US" sz="2400" b="1" dirty="0">
                <a:latin typeface="Arial" panose="020B0604020202020204" pitchFamily="34" charset="0"/>
                <a:cs typeface="Arial" panose="020B0604020202020204" pitchFamily="34" charset="0"/>
              </a:rPr>
              <a:t>clearly contrary to the duty to co-operate </a:t>
            </a:r>
            <a:r>
              <a:rPr lang="en-US" sz="2400" dirty="0">
                <a:latin typeface="Arial" panose="020B0604020202020204" pitchFamily="34" charset="0"/>
                <a:cs typeface="Arial" panose="020B0604020202020204" pitchFamily="34" charset="0"/>
              </a:rPr>
              <a:t>in Article 2.2(a) and Article 3 of the Convention.</a:t>
            </a:r>
          </a:p>
          <a:p>
            <a:pPr>
              <a:lnSpc>
                <a:spcPct val="100000"/>
              </a:lnSpc>
              <a:spcBef>
                <a:spcPts val="1600"/>
              </a:spcBef>
            </a:pPr>
            <a:r>
              <a:rPr lang="en-US" sz="2400" dirty="0">
                <a:latin typeface="Arial" panose="020B0604020202020204" pitchFamily="34" charset="0"/>
                <a:cs typeface="Arial" panose="020B0604020202020204" pitchFamily="34" charset="0"/>
              </a:rPr>
              <a:t>The duty to cooperate made explicit under the Convention provides a </a:t>
            </a:r>
            <a:r>
              <a:rPr lang="en-US" sz="2400" b="1" dirty="0">
                <a:latin typeface="Arial" panose="020B0604020202020204" pitchFamily="34" charset="0"/>
                <a:cs typeface="Arial" panose="020B0604020202020204" pitchFamily="34" charset="0"/>
              </a:rPr>
              <a:t>strong basis to create a cooperative research framework </a:t>
            </a:r>
            <a:r>
              <a:rPr lang="en-US" sz="2400" dirty="0">
                <a:latin typeface="Arial" panose="020B0604020202020204" pitchFamily="34" charset="0"/>
                <a:cs typeface="Arial" panose="020B0604020202020204" pitchFamily="34" charset="0"/>
              </a:rPr>
              <a:t>to manage SAI and other ozone-depleting SRM research</a:t>
            </a:r>
            <a:r>
              <a:rPr lang="en-US" sz="2400" b="1" dirty="0">
                <a:latin typeface="Arial" panose="020B0604020202020204" pitchFamily="34" charset="0"/>
                <a:cs typeface="Arial" panose="020B0604020202020204" pitchFamily="34" charset="0"/>
              </a:rPr>
              <a:t>.</a:t>
            </a:r>
          </a:p>
          <a:p>
            <a:pPr lvl="1">
              <a:lnSpc>
                <a:spcPct val="110000"/>
              </a:lnSpc>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3098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4C20-65B5-0DDD-9878-24C68D006F99}"/>
              </a:ext>
            </a:extLst>
          </p:cNvPr>
          <p:cNvSpPr>
            <a:spLocks noGrp="1"/>
          </p:cNvSpPr>
          <p:nvPr>
            <p:ph type="title"/>
          </p:nvPr>
        </p:nvSpPr>
        <p:spPr>
          <a:xfrm>
            <a:off x="1242204" y="365125"/>
            <a:ext cx="10111596" cy="1325563"/>
          </a:xfrm>
        </p:spPr>
        <p:txBody>
          <a:bodyPr>
            <a:normAutofit/>
          </a:bodyPr>
          <a:lstStyle/>
          <a:p>
            <a:r>
              <a:rPr lang="en-US" sz="3600" b="1" dirty="0">
                <a:latin typeface="Arial" panose="020B0604020202020204" pitchFamily="34" charset="0"/>
                <a:cs typeface="Arial" panose="020B0604020202020204" pitchFamily="34" charset="0"/>
              </a:rPr>
              <a:t>One integrated global regulatory framework/treaty or Regime Complex</a:t>
            </a:r>
          </a:p>
        </p:txBody>
      </p:sp>
      <p:sp>
        <p:nvSpPr>
          <p:cNvPr id="3" name="Content Placeholder 2">
            <a:extLst>
              <a:ext uri="{FF2B5EF4-FFF2-40B4-BE49-F238E27FC236}">
                <a16:creationId xmlns:a16="http://schemas.microsoft.com/office/drawing/2014/main" id="{59FB7B9D-34EA-C4DE-7262-93F5DA7F5068}"/>
              </a:ext>
            </a:extLst>
          </p:cNvPr>
          <p:cNvSpPr>
            <a:spLocks noGrp="1"/>
          </p:cNvSpPr>
          <p:nvPr>
            <p:ph idx="1"/>
          </p:nvPr>
        </p:nvSpPr>
        <p:spPr>
          <a:xfrm>
            <a:off x="1242205" y="1779227"/>
            <a:ext cx="10111596" cy="4351338"/>
          </a:xfrm>
        </p:spPr>
        <p:txBody>
          <a:bodyPr>
            <a:noAutofit/>
          </a:bodyPr>
          <a:lstStyle/>
          <a:p>
            <a:pPr>
              <a:lnSpc>
                <a:spcPct val="110000"/>
              </a:lnSpc>
            </a:pPr>
            <a:r>
              <a:rPr lang="en-US" sz="2400" b="1" dirty="0">
                <a:latin typeface="Arial" panose="020B0604020202020204" pitchFamily="34" charset="0"/>
                <a:cs typeface="Arial" panose="020B0604020202020204" pitchFamily="34" charset="0"/>
              </a:rPr>
              <a:t>Criticism of current governance, proposed solutions</a:t>
            </a:r>
          </a:p>
          <a:p>
            <a:pPr lvl="1">
              <a:lnSpc>
                <a:spcPct val="100000"/>
              </a:lnSpc>
              <a:spcBef>
                <a:spcPts val="600"/>
              </a:spcBef>
            </a:pPr>
            <a:r>
              <a:rPr lang="en-US" sz="2200" dirty="0">
                <a:latin typeface="Arial" panose="020B0604020202020204" pitchFamily="34" charset="0"/>
                <a:cs typeface="Arial" panose="020B0604020202020204" pitchFamily="34" charset="0"/>
              </a:rPr>
              <a:t>Fragmented in multiple treaties – mix of gaps and overlaps, reducing clarity</a:t>
            </a:r>
          </a:p>
          <a:p>
            <a:pPr lvl="1">
              <a:lnSpc>
                <a:spcPct val="100000"/>
              </a:lnSpc>
              <a:spcBef>
                <a:spcPts val="600"/>
              </a:spcBef>
            </a:pPr>
            <a:r>
              <a:rPr lang="en-US" sz="2200" dirty="0">
                <a:latin typeface="Arial" panose="020B0604020202020204" pitchFamily="34" charset="0"/>
                <a:cs typeface="Arial" panose="020B0604020202020204" pitchFamily="34" charset="0"/>
              </a:rPr>
              <a:t>Need a new integrated global regulatory framework and a new treaty (C2G)</a:t>
            </a:r>
          </a:p>
          <a:p>
            <a:pPr>
              <a:lnSpc>
                <a:spcPct val="110000"/>
              </a:lnSpc>
              <a:spcBef>
                <a:spcPts val="1600"/>
              </a:spcBef>
            </a:pPr>
            <a:r>
              <a:rPr lang="en-US" sz="2400" b="1" dirty="0">
                <a:latin typeface="Arial" panose="020B0604020202020204" pitchFamily="34" charset="0"/>
                <a:cs typeface="Arial" panose="020B0604020202020204" pitchFamily="34" charset="0"/>
              </a:rPr>
              <a:t>Our view:</a:t>
            </a:r>
          </a:p>
          <a:p>
            <a:pPr lvl="1">
              <a:lnSpc>
                <a:spcPct val="100000"/>
              </a:lnSpc>
              <a:spcBef>
                <a:spcPts val="600"/>
              </a:spcBef>
            </a:pPr>
            <a:r>
              <a:rPr lang="en-US" sz="2200" dirty="0">
                <a:latin typeface="Arial" panose="020B0604020202020204" pitchFamily="34" charset="0"/>
                <a:cs typeface="Arial" panose="020B0604020202020204" pitchFamily="34" charset="0"/>
              </a:rPr>
              <a:t>An integrated treaty is not feasible because different SRM technologies have emerged from different field, have different impact profile and requires distinct expertise.</a:t>
            </a:r>
          </a:p>
          <a:p>
            <a:pPr lvl="1">
              <a:lnSpc>
                <a:spcPct val="100000"/>
              </a:lnSpc>
              <a:spcBef>
                <a:spcPts val="600"/>
              </a:spcBef>
            </a:pPr>
            <a:r>
              <a:rPr lang="en-US" sz="2200" dirty="0">
                <a:latin typeface="Arial" panose="020B0604020202020204" pitchFamily="34" charset="0"/>
                <a:cs typeface="Arial" panose="020B0604020202020204" pitchFamily="34" charset="0"/>
              </a:rPr>
              <a:t>A new treaty will exhaust limited time and political capital</a:t>
            </a:r>
          </a:p>
          <a:p>
            <a:pPr lvl="1">
              <a:lnSpc>
                <a:spcPct val="100000"/>
              </a:lnSpc>
              <a:spcBef>
                <a:spcPts val="600"/>
              </a:spcBef>
            </a:pPr>
            <a:r>
              <a:rPr lang="en-US" sz="2200" dirty="0">
                <a:latin typeface="Arial" panose="020B0604020202020204" pitchFamily="34" charset="0"/>
                <a:cs typeface="Arial" panose="020B0604020202020204" pitchFamily="34" charset="0"/>
              </a:rPr>
              <a:t>Multiple treaties not a problem, can regulate distinct SRM technologies.</a:t>
            </a:r>
          </a:p>
          <a:p>
            <a:pPr lvl="1"/>
            <a:endParaRPr lang="en-US" dirty="0"/>
          </a:p>
        </p:txBody>
      </p:sp>
    </p:spTree>
    <p:extLst>
      <p:ext uri="{BB962C8B-B14F-4D97-AF65-F5344CB8AC3E}">
        <p14:creationId xmlns:p14="http://schemas.microsoft.com/office/powerpoint/2010/main" val="106483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4C20-65B5-0DDD-9878-24C68D006F99}"/>
              </a:ext>
            </a:extLst>
          </p:cNvPr>
          <p:cNvSpPr>
            <a:spLocks noGrp="1"/>
          </p:cNvSpPr>
          <p:nvPr>
            <p:ph type="title"/>
          </p:nvPr>
        </p:nvSpPr>
        <p:spPr>
          <a:xfrm>
            <a:off x="1242204" y="365125"/>
            <a:ext cx="10111596" cy="1325563"/>
          </a:xfrm>
        </p:spPr>
        <p:txBody>
          <a:bodyPr>
            <a:normAutofit/>
          </a:bodyPr>
          <a:lstStyle/>
          <a:p>
            <a:r>
              <a:rPr lang="en-US" sz="3600" b="1" dirty="0">
                <a:latin typeface="Arial" panose="020B0604020202020204" pitchFamily="34" charset="0"/>
                <a:cs typeface="Arial" panose="020B0604020202020204" pitchFamily="34" charset="0"/>
              </a:rPr>
              <a:t>One integrated global regulatory framework/treaty or Regime Complex</a:t>
            </a:r>
          </a:p>
        </p:txBody>
      </p:sp>
      <p:sp>
        <p:nvSpPr>
          <p:cNvPr id="3" name="Content Placeholder 2">
            <a:extLst>
              <a:ext uri="{FF2B5EF4-FFF2-40B4-BE49-F238E27FC236}">
                <a16:creationId xmlns:a16="http://schemas.microsoft.com/office/drawing/2014/main" id="{59FB7B9D-34EA-C4DE-7262-93F5DA7F5068}"/>
              </a:ext>
            </a:extLst>
          </p:cNvPr>
          <p:cNvSpPr>
            <a:spLocks noGrp="1"/>
          </p:cNvSpPr>
          <p:nvPr>
            <p:ph idx="1"/>
          </p:nvPr>
        </p:nvSpPr>
        <p:spPr>
          <a:xfrm>
            <a:off x="1242204" y="1839613"/>
            <a:ext cx="10604655" cy="4351338"/>
          </a:xfrm>
        </p:spPr>
        <p:txBody>
          <a:bodyPr>
            <a:normAutofit/>
          </a:bodyPr>
          <a:lstStyle/>
          <a:p>
            <a:pPr marL="0" indent="0">
              <a:buNone/>
            </a:pPr>
            <a:r>
              <a:rPr lang="en-US" sz="2400" b="1" dirty="0">
                <a:latin typeface="Arial" panose="020B0604020202020204" pitchFamily="34" charset="0"/>
                <a:cs typeface="Arial" panose="020B0604020202020204" pitchFamily="34" charset="0"/>
              </a:rPr>
              <a:t>Regime Complex</a:t>
            </a:r>
            <a:r>
              <a:rPr lang="en-US" sz="2400" dirty="0">
                <a:latin typeface="Arial" panose="020B0604020202020204" pitchFamily="34" charset="0"/>
                <a:cs typeface="Arial" panose="020B0604020202020204" pitchFamily="34" charset="0"/>
              </a:rPr>
              <a:t> – multiple treaties operating simultaneously within a particular issue area – has advantage over one treaty:</a:t>
            </a:r>
          </a:p>
          <a:p>
            <a:r>
              <a:rPr lang="en-US" sz="2400" dirty="0">
                <a:latin typeface="Arial" panose="020B0604020202020204" pitchFamily="34" charset="0"/>
                <a:cs typeface="Arial" panose="020B0604020202020204" pitchFamily="34" charset="0"/>
              </a:rPr>
              <a:t>They are inherently flexible and adaptable. </a:t>
            </a:r>
          </a:p>
          <a:p>
            <a:r>
              <a:rPr lang="en-US" sz="2400" dirty="0">
                <a:latin typeface="Arial" panose="020B0604020202020204" pitchFamily="34" charset="0"/>
                <a:cs typeface="Arial" panose="020B0604020202020204" pitchFamily="34" charset="0"/>
              </a:rPr>
              <a:t>They allow for experimentation and innovation within individual regimes - successful practices can be shared and adopted by others.</a:t>
            </a:r>
          </a:p>
          <a:p>
            <a:r>
              <a:rPr lang="en-US" sz="2400" dirty="0">
                <a:latin typeface="Arial" panose="020B0604020202020204" pitchFamily="34" charset="0"/>
                <a:cs typeface="Arial" panose="020B0604020202020204" pitchFamily="34" charset="0"/>
              </a:rPr>
              <a:t>Regime complexes also tend toward specialization </a:t>
            </a:r>
          </a:p>
          <a:p>
            <a:r>
              <a:rPr lang="en-US" sz="2400" dirty="0">
                <a:latin typeface="Arial" panose="020B0604020202020204" pitchFamily="34" charset="0"/>
                <a:cs typeface="Arial" panose="020B0604020202020204" pitchFamily="34" charset="0"/>
              </a:rPr>
              <a:t>They are also more inclusive, often involving a diverse set of actors.</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The Montreal Protocol is itself a classic example of a flexible, inclusive and specialized treaty.</a:t>
            </a:r>
          </a:p>
        </p:txBody>
      </p:sp>
    </p:spTree>
    <p:extLst>
      <p:ext uri="{BB962C8B-B14F-4D97-AF65-F5344CB8AC3E}">
        <p14:creationId xmlns:p14="http://schemas.microsoft.com/office/powerpoint/2010/main" val="2126725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B91FC-BFDD-87D2-9F9D-D8C75F85DE49}"/>
              </a:ext>
            </a:extLst>
          </p:cNvPr>
          <p:cNvSpPr>
            <a:spLocks noGrp="1"/>
          </p:cNvSpPr>
          <p:nvPr>
            <p:ph type="title"/>
          </p:nvPr>
        </p:nvSpPr>
        <p:spPr>
          <a:xfrm>
            <a:off x="1242203" y="357780"/>
            <a:ext cx="10434325" cy="1007526"/>
          </a:xfrm>
        </p:spPr>
        <p:txBody>
          <a:bodyPr>
            <a:normAutofit/>
          </a:bodyPr>
          <a:lstStyle/>
          <a:p>
            <a:r>
              <a:rPr lang="en-US" sz="3600" b="1" dirty="0">
                <a:latin typeface="Arial" panose="020B0604020202020204" pitchFamily="34" charset="0"/>
                <a:cs typeface="Arial" panose="020B0604020202020204" pitchFamily="34" charset="0"/>
              </a:rPr>
              <a:t>Regime Complex on SRM</a:t>
            </a:r>
            <a:endParaRPr lang="en-US" sz="3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D5E0ACB-5A42-5C9E-7903-F2C9A82248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2680" y="1147023"/>
            <a:ext cx="8328522" cy="5404679"/>
          </a:xfrm>
          <a:prstGeom prst="rect">
            <a:avLst/>
          </a:prstGeom>
        </p:spPr>
      </p:pic>
    </p:spTree>
    <p:extLst>
      <p:ext uri="{BB962C8B-B14F-4D97-AF65-F5344CB8AC3E}">
        <p14:creationId xmlns:p14="http://schemas.microsoft.com/office/powerpoint/2010/main" val="1951116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50830" y="434137"/>
            <a:ext cx="10102970" cy="1075486"/>
          </a:xfrm>
        </p:spPr>
        <p:txBody>
          <a:bodyPr>
            <a:normAutofit fontScale="90000"/>
          </a:bodyPr>
          <a:lstStyle/>
          <a:p>
            <a:r>
              <a:rPr lang="en-US" sz="3600" b="1" dirty="0">
                <a:latin typeface="Arial" panose="020B0604020202020204" pitchFamily="34" charset="0"/>
                <a:cs typeface="Arial" panose="020B0604020202020204" pitchFamily="34" charset="0"/>
              </a:rPr>
              <a:t>Governance of SAI research under the Vienna Convention</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50828" y="1535503"/>
            <a:ext cx="10102971" cy="4351338"/>
          </a:xfrm>
        </p:spPr>
        <p:txBody>
          <a:bodyPr>
            <a:noAutofit/>
          </a:bodyPr>
          <a:lstStyle/>
          <a:p>
            <a:r>
              <a:rPr lang="en-US" sz="2000" dirty="0">
                <a:latin typeface="Arial" panose="020B0604020202020204" pitchFamily="34" charset="0"/>
                <a:cs typeface="Arial" panose="020B0604020202020204" pitchFamily="34" charset="0"/>
              </a:rPr>
              <a:t>Three categories of research – indoor, outdoor small-scale &amp; outdoor large-scale.</a:t>
            </a:r>
          </a:p>
          <a:p>
            <a:pPr lvl="1"/>
            <a:r>
              <a:rPr lang="en-US" sz="2000" dirty="0">
                <a:latin typeface="Arial" panose="020B0604020202020204" pitchFamily="34" charset="0"/>
                <a:cs typeface="Arial" panose="020B0604020202020204" pitchFamily="34" charset="0"/>
              </a:rPr>
              <a:t>Indoor research (model/simulation, lab-based studies) does not require regulation, </a:t>
            </a:r>
            <a:r>
              <a:rPr lang="en-US" sz="2000" b="1" dirty="0">
                <a:latin typeface="Arial" panose="020B0604020202020204" pitchFamily="34" charset="0"/>
                <a:cs typeface="Arial" panose="020B0604020202020204" pitchFamily="34" charset="0"/>
              </a:rPr>
              <a:t>but does require norms, guidelines and codes of conduct for research and sharing information.</a:t>
            </a:r>
          </a:p>
          <a:p>
            <a:pPr lvl="1"/>
            <a:r>
              <a:rPr lang="en-US" sz="2000" dirty="0">
                <a:latin typeface="Arial" panose="020B0604020202020204" pitchFamily="34" charset="0"/>
                <a:cs typeface="Arial" panose="020B0604020202020204" pitchFamily="34" charset="0"/>
              </a:rPr>
              <a:t>No definition of small-scale and large-scale outdoor experiments</a:t>
            </a:r>
          </a:p>
          <a:p>
            <a:pPr lvl="1"/>
            <a:r>
              <a:rPr lang="en-US" sz="2000" dirty="0">
                <a:latin typeface="Arial" panose="020B0604020202020204" pitchFamily="34" charset="0"/>
                <a:cs typeface="Arial" panose="020B0604020202020204" pitchFamily="34" charset="0"/>
              </a:rPr>
              <a:t>UNEP’s Independent Expert Review suggests that the distinction between small-scale and large-scale experiments should be based on “intent”. But intent is not an objective basis for governance.</a:t>
            </a:r>
          </a:p>
          <a:p>
            <a:pPr marL="457200" lvl="1" indent="0">
              <a:buNone/>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Our proposal: </a:t>
            </a:r>
            <a:r>
              <a:rPr lang="en-US" sz="2000" b="1" dirty="0">
                <a:latin typeface="Arial" panose="020B0604020202020204" pitchFamily="34" charset="0"/>
                <a:cs typeface="Arial" panose="020B0604020202020204" pitchFamily="34" charset="0"/>
              </a:rPr>
              <a:t>All outdoor research should be governed</a:t>
            </a:r>
            <a:r>
              <a:rPr lang="en-US" sz="2000" dirty="0">
                <a:latin typeface="Arial" panose="020B0604020202020204" pitchFamily="34" charset="0"/>
                <a:cs typeface="Arial" panose="020B0604020202020204" pitchFamily="34" charset="0"/>
              </a:rPr>
              <a:t> by internationally agreed norms, guidelines, codes of conduct and best practices for research because:</a:t>
            </a:r>
          </a:p>
          <a:p>
            <a:pPr lvl="1"/>
            <a:r>
              <a:rPr lang="en-US" sz="2000" dirty="0">
                <a:latin typeface="Arial" panose="020B0604020202020204" pitchFamily="34" charset="0"/>
                <a:cs typeface="Arial" panose="020B0604020202020204" pitchFamily="34" charset="0"/>
              </a:rPr>
              <a:t>Threshold between small and large-scale is currently unclear.</a:t>
            </a:r>
          </a:p>
          <a:p>
            <a:pPr lvl="1"/>
            <a:r>
              <a:rPr lang="en-US" sz="2000" dirty="0">
                <a:latin typeface="Arial" panose="020B0604020202020204" pitchFamily="34" charset="0"/>
                <a:cs typeface="Arial" panose="020B0604020202020204" pitchFamily="34" charset="0"/>
              </a:rPr>
              <a:t>Even “small-scale” experiments can have transboundary impacts</a:t>
            </a:r>
          </a:p>
          <a:p>
            <a:pPr lvl="1"/>
            <a:r>
              <a:rPr lang="en-US" sz="2000" dirty="0">
                <a:latin typeface="Arial" panose="020B0604020202020204" pitchFamily="34" charset="0"/>
                <a:cs typeface="Arial" panose="020B0604020202020204" pitchFamily="34" charset="0"/>
              </a:rPr>
              <a:t>Without governance, research on </a:t>
            </a:r>
            <a:r>
              <a:rPr lang="en-US" sz="2000" b="1" dirty="0">
                <a:latin typeface="Arial" panose="020B0604020202020204" pitchFamily="34" charset="0"/>
                <a:cs typeface="Arial" panose="020B0604020202020204" pitchFamily="34" charset="0"/>
              </a:rPr>
              <a:t>deployment feasibility </a:t>
            </a:r>
            <a:r>
              <a:rPr lang="en-US" sz="2000" dirty="0">
                <a:latin typeface="Arial" panose="020B0604020202020204" pitchFamily="34" charset="0"/>
                <a:cs typeface="Arial" panose="020B0604020202020204" pitchFamily="34" charset="0"/>
              </a:rPr>
              <a:t>is likely to be prioritized; research on </a:t>
            </a:r>
            <a:r>
              <a:rPr lang="en-US" sz="2000" b="1" dirty="0">
                <a:latin typeface="Arial" panose="020B0604020202020204" pitchFamily="34" charset="0"/>
                <a:cs typeface="Arial" panose="020B0604020202020204" pitchFamily="34" charset="0"/>
              </a:rPr>
              <a:t>adverse impacts </a:t>
            </a:r>
            <a:r>
              <a:rPr lang="en-US" sz="2000" dirty="0">
                <a:latin typeface="Arial" panose="020B0604020202020204" pitchFamily="34" charset="0"/>
                <a:cs typeface="Arial" panose="020B0604020202020204" pitchFamily="34" charset="0"/>
              </a:rPr>
              <a:t>will likely be left behind.</a:t>
            </a:r>
          </a:p>
        </p:txBody>
      </p:sp>
    </p:spTree>
    <p:extLst>
      <p:ext uri="{BB962C8B-B14F-4D97-AF65-F5344CB8AC3E}">
        <p14:creationId xmlns:p14="http://schemas.microsoft.com/office/powerpoint/2010/main" val="3836254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42204" y="365125"/>
            <a:ext cx="10111596" cy="1325563"/>
          </a:xfrm>
        </p:spPr>
        <p:txBody>
          <a:bodyPr>
            <a:normAutofit/>
          </a:bodyPr>
          <a:lstStyle/>
          <a:p>
            <a:r>
              <a:rPr lang="en-US" sz="3600" b="1" dirty="0">
                <a:latin typeface="Arial" panose="020B0604020202020204" pitchFamily="34" charset="0"/>
                <a:cs typeface="Arial" panose="020B0604020202020204" pitchFamily="34" charset="0"/>
              </a:rPr>
              <a:t>Research Assessment Framework under Vienna Convention</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42204" y="1881001"/>
            <a:ext cx="10286407" cy="3095998"/>
          </a:xfrm>
        </p:spPr>
        <p:txBody>
          <a:bodyPr>
            <a:noAutofit/>
          </a:bodyPr>
          <a:lstStyle/>
          <a:p>
            <a:pPr marL="514350" indent="-514350">
              <a:spcBef>
                <a:spcPts val="0"/>
              </a:spcBef>
              <a:buFont typeface="+mj-lt"/>
              <a:buAutoNum type="arabicPeriod"/>
            </a:pPr>
            <a:r>
              <a:rPr lang="en-US" sz="3000" dirty="0">
                <a:latin typeface="Arial" panose="020B0604020202020204" pitchFamily="34" charset="0"/>
                <a:cs typeface="Arial" panose="020B0604020202020204" pitchFamily="34" charset="0"/>
              </a:rPr>
              <a:t>Information Sharing and Consultation</a:t>
            </a:r>
          </a:p>
          <a:p>
            <a:pPr marL="514350" indent="-514350">
              <a:spcBef>
                <a:spcPts val="0"/>
              </a:spcBef>
              <a:buFont typeface="+mj-lt"/>
              <a:buAutoNum type="arabicPeriod"/>
            </a:pPr>
            <a:endParaRPr lang="en-US" sz="3000" dirty="0">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en-US" sz="3000" dirty="0">
                <a:latin typeface="Arial" panose="020B0604020202020204" pitchFamily="34" charset="0"/>
                <a:cs typeface="Arial" panose="020B0604020202020204" pitchFamily="34" charset="0"/>
              </a:rPr>
              <a:t>Structured Environmental Impact and Risk Assessment</a:t>
            </a:r>
          </a:p>
          <a:p>
            <a:pPr marL="514350" indent="-514350">
              <a:spcBef>
                <a:spcPts val="0"/>
              </a:spcBef>
              <a:buFont typeface="+mj-lt"/>
              <a:buAutoNum type="arabicPeriod"/>
            </a:pPr>
            <a:endParaRPr lang="en-US" sz="3000" dirty="0">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en-US" sz="3000" dirty="0">
                <a:latin typeface="Arial" panose="020B0604020202020204" pitchFamily="34" charset="0"/>
                <a:cs typeface="Arial" panose="020B0604020202020204" pitchFamily="34" charset="0"/>
              </a:rPr>
              <a:t>Independent National Oversight</a:t>
            </a:r>
          </a:p>
          <a:p>
            <a:pPr marL="514350" indent="-514350">
              <a:spcBef>
                <a:spcPts val="0"/>
              </a:spcBef>
              <a:buFont typeface="+mj-lt"/>
              <a:buAutoNum type="arabicPeriod"/>
            </a:pPr>
            <a:endParaRPr lang="en-US" sz="3000" dirty="0">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en-US" sz="3000" dirty="0">
                <a:latin typeface="Arial" panose="020B0604020202020204" pitchFamily="34" charset="0"/>
                <a:cs typeface="Arial" panose="020B0604020202020204" pitchFamily="34" charset="0"/>
              </a:rPr>
              <a:t>An International Approval Process</a:t>
            </a:r>
          </a:p>
        </p:txBody>
      </p:sp>
    </p:spTree>
    <p:extLst>
      <p:ext uri="{BB962C8B-B14F-4D97-AF65-F5344CB8AC3E}">
        <p14:creationId xmlns:p14="http://schemas.microsoft.com/office/powerpoint/2010/main" val="3562812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42204" y="365125"/>
            <a:ext cx="10111596" cy="1179003"/>
          </a:xfrm>
        </p:spPr>
        <p:txBody>
          <a:bodyPr>
            <a:normAutofit/>
          </a:bodyPr>
          <a:lstStyle/>
          <a:p>
            <a:r>
              <a:rPr lang="en-US" sz="3600" b="1" dirty="0">
                <a:latin typeface="Arial" panose="020B0604020202020204" pitchFamily="34" charset="0"/>
                <a:cs typeface="Arial" panose="020B0604020202020204" pitchFamily="34" charset="0"/>
              </a:rPr>
              <a:t>Information Sharing and Consultation</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42203" y="1455366"/>
            <a:ext cx="10380537" cy="4351338"/>
          </a:xfrm>
        </p:spPr>
        <p:txBody>
          <a:bodyPr>
            <a:noAutofit/>
          </a:bodyPr>
          <a:lstStyle/>
          <a:p>
            <a:pPr>
              <a:spcBef>
                <a:spcPts val="1600"/>
              </a:spcBef>
            </a:pPr>
            <a:r>
              <a:rPr lang="en-US" sz="2400" b="1" dirty="0"/>
              <a:t>Core of the Vienna Convention</a:t>
            </a:r>
          </a:p>
          <a:p>
            <a:pPr>
              <a:spcBef>
                <a:spcPts val="1600"/>
              </a:spcBef>
            </a:pPr>
            <a:r>
              <a:rPr lang="en-US" sz="2400" dirty="0"/>
              <a:t>Can borrow from phrasing in other regimes, such as:</a:t>
            </a:r>
          </a:p>
          <a:p>
            <a:pPr lvl="1">
              <a:spcBef>
                <a:spcPts val="1200"/>
              </a:spcBef>
            </a:pPr>
            <a:r>
              <a:rPr lang="en-US" dirty="0"/>
              <a:t>Outer Space Treaty – Experiments that “would cause potentially harmful interference with activities of other States” are subject to prior appropriate international consultation</a:t>
            </a:r>
          </a:p>
          <a:p>
            <a:pPr lvl="1">
              <a:spcBef>
                <a:spcPts val="1200"/>
              </a:spcBef>
            </a:pPr>
            <a:r>
              <a:rPr lang="en-US" dirty="0"/>
              <a:t>London Protocol on Marine Pollution Research Assessment Framework for ocean-based geoengineering – “Where the [proposed activity] […] may have any effect in any area of the sea in which another State is entitled to exercise jurisdiction or in any area of the sea beyond the jurisdiction of any State, </a:t>
            </a:r>
            <a:r>
              <a:rPr lang="en-US" b="1" dirty="0"/>
              <a:t>potentially affected countries and relevant regional intergovernmental agreements and arrangements should be identified and notified</a:t>
            </a:r>
            <a:r>
              <a:rPr lang="en-US" dirty="0"/>
              <a:t> </a:t>
            </a:r>
            <a:r>
              <a:rPr lang="en-US" b="1" dirty="0"/>
              <a:t>and a</a:t>
            </a:r>
            <a:r>
              <a:rPr lang="en-US" dirty="0"/>
              <a:t> </a:t>
            </a:r>
            <a:r>
              <a:rPr lang="en-US" b="1" dirty="0"/>
              <a:t>plan should be developed for ongoing consultations on the potential impacts, and to encourage scientific cooperation</a:t>
            </a:r>
            <a:r>
              <a:rPr lang="en-US" dirty="0"/>
              <a:t>.”</a:t>
            </a:r>
          </a:p>
          <a:p>
            <a:endParaRPr lang="en-US" sz="2400" dirty="0"/>
          </a:p>
        </p:txBody>
      </p:sp>
    </p:spTree>
    <p:extLst>
      <p:ext uri="{BB962C8B-B14F-4D97-AF65-F5344CB8AC3E}">
        <p14:creationId xmlns:p14="http://schemas.microsoft.com/office/powerpoint/2010/main" val="2645294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59541" y="546280"/>
            <a:ext cx="8919629" cy="1024404"/>
          </a:xfrm>
        </p:spPr>
        <p:txBody>
          <a:bodyPr>
            <a:noAutofit/>
          </a:bodyPr>
          <a:lstStyle/>
          <a:p>
            <a:r>
              <a:rPr lang="en-US" sz="3600" b="1" dirty="0">
                <a:latin typeface="Arial" panose="020B0604020202020204" pitchFamily="34" charset="0"/>
                <a:cs typeface="Arial" panose="020B0604020202020204" pitchFamily="34" charset="0"/>
              </a:rPr>
              <a:t>Structured Environmental Impact and Risk Assessment</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59541" y="1798354"/>
            <a:ext cx="10515600" cy="4591334"/>
          </a:xfrm>
        </p:spPr>
        <p:txBody>
          <a:bodyPr>
            <a:normAutofit/>
          </a:bodyPr>
          <a:lstStyle/>
          <a:p>
            <a:r>
              <a:rPr lang="en-US" sz="2400" dirty="0">
                <a:latin typeface="Arial" panose="020B0604020202020204" pitchFamily="34" charset="0"/>
                <a:cs typeface="Arial" panose="020B0604020202020204" pitchFamily="34" charset="0"/>
              </a:rPr>
              <a:t>Based on similar requirement in the London Convention Research Assessment Framework for Ocean Fertilization</a:t>
            </a:r>
          </a:p>
          <a:p>
            <a:pPr>
              <a:lnSpc>
                <a:spcPct val="100000"/>
              </a:lnSpc>
              <a:spcBef>
                <a:spcPts val="1800"/>
              </a:spcBef>
            </a:pPr>
            <a:r>
              <a:rPr lang="en-US" sz="2400" dirty="0">
                <a:latin typeface="Arial" panose="020B0604020202020204" pitchFamily="34" charset="0"/>
                <a:cs typeface="Arial" panose="020B0604020202020204" pitchFamily="34" charset="0"/>
              </a:rPr>
              <a:t>Elements of EIRA: </a:t>
            </a:r>
          </a:p>
          <a:p>
            <a:pPr lvl="1">
              <a:lnSpc>
                <a:spcPct val="100000"/>
              </a:lnSpc>
              <a:spcBef>
                <a:spcPts val="600"/>
              </a:spcBef>
            </a:pPr>
            <a:r>
              <a:rPr lang="en-US" dirty="0">
                <a:latin typeface="Arial" panose="020B0604020202020204" pitchFamily="34" charset="0"/>
                <a:cs typeface="Arial" panose="020B0604020202020204" pitchFamily="34" charset="0"/>
              </a:rPr>
              <a:t>Problem Formulation</a:t>
            </a:r>
          </a:p>
          <a:p>
            <a:pPr lvl="1">
              <a:lnSpc>
                <a:spcPct val="100000"/>
              </a:lnSpc>
              <a:spcBef>
                <a:spcPts val="600"/>
              </a:spcBef>
            </a:pPr>
            <a:r>
              <a:rPr lang="en-US" dirty="0">
                <a:latin typeface="Arial" panose="020B0604020202020204" pitchFamily="34" charset="0"/>
                <a:cs typeface="Arial" panose="020B0604020202020204" pitchFamily="34" charset="0"/>
              </a:rPr>
              <a:t>Site Selection and Description</a:t>
            </a:r>
          </a:p>
          <a:p>
            <a:pPr lvl="1">
              <a:lnSpc>
                <a:spcPct val="100000"/>
              </a:lnSpc>
              <a:spcBef>
                <a:spcPts val="600"/>
              </a:spcBef>
            </a:pPr>
            <a:r>
              <a:rPr lang="en-US" dirty="0">
                <a:latin typeface="Arial" panose="020B0604020202020204" pitchFamily="34" charset="0"/>
                <a:cs typeface="Arial" panose="020B0604020202020204" pitchFamily="34" charset="0"/>
              </a:rPr>
              <a:t>Exposure Assessment</a:t>
            </a:r>
          </a:p>
          <a:p>
            <a:pPr lvl="1">
              <a:lnSpc>
                <a:spcPct val="100000"/>
              </a:lnSpc>
              <a:spcBef>
                <a:spcPts val="600"/>
              </a:spcBef>
            </a:pPr>
            <a:r>
              <a:rPr lang="en-US" dirty="0">
                <a:latin typeface="Arial" panose="020B0604020202020204" pitchFamily="34" charset="0"/>
                <a:cs typeface="Arial" panose="020B0604020202020204" pitchFamily="34" charset="0"/>
              </a:rPr>
              <a:t>Effects Assessment</a:t>
            </a:r>
          </a:p>
          <a:p>
            <a:pPr lvl="1">
              <a:lnSpc>
                <a:spcPct val="100000"/>
              </a:lnSpc>
              <a:spcBef>
                <a:spcPts val="600"/>
              </a:spcBef>
            </a:pPr>
            <a:r>
              <a:rPr lang="en-US" dirty="0">
                <a:latin typeface="Arial" panose="020B0604020202020204" pitchFamily="34" charset="0"/>
                <a:cs typeface="Arial" panose="020B0604020202020204" pitchFamily="34" charset="0"/>
              </a:rPr>
              <a:t>Risk Characterization</a:t>
            </a:r>
          </a:p>
          <a:p>
            <a:pPr lvl="1">
              <a:lnSpc>
                <a:spcPct val="100000"/>
              </a:lnSpc>
              <a:spcBef>
                <a:spcPts val="600"/>
              </a:spcBef>
            </a:pPr>
            <a:r>
              <a:rPr lang="en-US" dirty="0">
                <a:latin typeface="Arial" panose="020B0604020202020204" pitchFamily="34" charset="0"/>
                <a:cs typeface="Arial" panose="020B0604020202020204" pitchFamily="34" charset="0"/>
              </a:rPr>
              <a:t>Risk Management</a:t>
            </a:r>
          </a:p>
        </p:txBody>
      </p:sp>
    </p:spTree>
    <p:extLst>
      <p:ext uri="{BB962C8B-B14F-4D97-AF65-F5344CB8AC3E}">
        <p14:creationId xmlns:p14="http://schemas.microsoft.com/office/powerpoint/2010/main" val="542863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42204" y="365125"/>
            <a:ext cx="10111596" cy="1204883"/>
          </a:xfrm>
        </p:spPr>
        <p:txBody>
          <a:bodyPr>
            <a:normAutofit/>
          </a:bodyPr>
          <a:lstStyle/>
          <a:p>
            <a:r>
              <a:rPr lang="en-US" sz="3600" b="1" dirty="0">
                <a:latin typeface="Arial" panose="020B0604020202020204" pitchFamily="34" charset="0"/>
                <a:cs typeface="Arial" panose="020B0604020202020204" pitchFamily="34" charset="0"/>
              </a:rPr>
              <a:t>Evolution of SAI</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42204" y="1690688"/>
            <a:ext cx="4853795" cy="4351338"/>
          </a:xfrm>
        </p:spPr>
        <p:txBody>
          <a:bodyPr>
            <a:normAutofit/>
          </a:bodyPr>
          <a:lstStyle/>
          <a:p>
            <a:r>
              <a:rPr lang="en-US" sz="3200" dirty="0">
                <a:latin typeface="Arial" panose="020B0604020202020204" pitchFamily="34" charset="0"/>
                <a:cs typeface="Arial" panose="020B0604020202020204" pitchFamily="34" charset="0"/>
              </a:rPr>
              <a:t>Impractical technology confined to the labs</a:t>
            </a:r>
          </a:p>
        </p:txBody>
      </p:sp>
    </p:spTree>
    <p:extLst>
      <p:ext uri="{BB962C8B-B14F-4D97-AF65-F5344CB8AC3E}">
        <p14:creationId xmlns:p14="http://schemas.microsoft.com/office/powerpoint/2010/main" val="3635051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E51D4192-8F8C-C94D-91FB-F4E4CEF8032C}"/>
              </a:ext>
            </a:extLst>
          </p:cNvPr>
          <p:cNvSpPr>
            <a:spLocks noGrp="1"/>
          </p:cNvSpPr>
          <p:nvPr>
            <p:ph type="title"/>
          </p:nvPr>
        </p:nvSpPr>
        <p:spPr>
          <a:xfrm>
            <a:off x="1242205" y="365125"/>
            <a:ext cx="3303916" cy="2309064"/>
          </a:xfrm>
        </p:spPr>
        <p:txBody>
          <a:bodyPr>
            <a:normAutofit/>
          </a:bodyPr>
          <a:lstStyle/>
          <a:p>
            <a:r>
              <a:rPr lang="en-US" sz="2600" b="1" dirty="0">
                <a:latin typeface="Arial" panose="020B0604020202020204" pitchFamily="34" charset="0"/>
                <a:cs typeface="Arial" panose="020B0604020202020204" pitchFamily="34" charset="0"/>
              </a:rPr>
              <a:t>Research Assessment Framework for Ocean Fertilization under the London Convention</a:t>
            </a:r>
          </a:p>
        </p:txBody>
      </p:sp>
      <p:pic>
        <p:nvPicPr>
          <p:cNvPr id="20" name="Picture 19">
            <a:extLst>
              <a:ext uri="{FF2B5EF4-FFF2-40B4-BE49-F238E27FC236}">
                <a16:creationId xmlns:a16="http://schemas.microsoft.com/office/drawing/2014/main" id="{5FC853F7-DCFA-CAFE-1D91-4785A3CADABD}"/>
              </a:ext>
            </a:extLst>
          </p:cNvPr>
          <p:cNvPicPr>
            <a:picLocks noChangeAspect="1"/>
          </p:cNvPicPr>
          <p:nvPr/>
        </p:nvPicPr>
        <p:blipFill rotWithShape="1">
          <a:blip r:embed="rId2">
            <a:extLst>
              <a:ext uri="{28A0092B-C50C-407E-A947-70E740481C1C}">
                <a14:useLocalDpi xmlns:a14="http://schemas.microsoft.com/office/drawing/2010/main" val="0"/>
              </a:ext>
            </a:extLst>
          </a:blip>
          <a:srcRect b="4157"/>
          <a:stretch/>
        </p:blipFill>
        <p:spPr>
          <a:xfrm>
            <a:off x="4416725" y="365126"/>
            <a:ext cx="5510795" cy="6052928"/>
          </a:xfrm>
          <a:prstGeom prst="rect">
            <a:avLst/>
          </a:prstGeom>
        </p:spPr>
      </p:pic>
    </p:spTree>
    <p:extLst>
      <p:ext uri="{BB962C8B-B14F-4D97-AF65-F5344CB8AC3E}">
        <p14:creationId xmlns:p14="http://schemas.microsoft.com/office/powerpoint/2010/main" val="2372015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41612" y="365126"/>
            <a:ext cx="10112188" cy="1196256"/>
          </a:xfrm>
        </p:spPr>
        <p:txBody>
          <a:bodyPr>
            <a:normAutofit/>
          </a:bodyPr>
          <a:lstStyle/>
          <a:p>
            <a:r>
              <a:rPr lang="en-US" sz="3600" b="1" dirty="0">
                <a:latin typeface="Arial" panose="020B0604020202020204" pitchFamily="34" charset="0"/>
                <a:cs typeface="Arial" panose="020B0604020202020204" pitchFamily="34" charset="0"/>
              </a:rPr>
              <a:t>Independent national scientific oversight</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41612" y="1459087"/>
            <a:ext cx="10112188" cy="4351338"/>
          </a:xfrm>
        </p:spPr>
        <p:txBody>
          <a:bodyPr>
            <a:noAutofit/>
          </a:bodyPr>
          <a:lstStyle/>
          <a:p>
            <a:r>
              <a:rPr lang="en-US" sz="2400" dirty="0">
                <a:latin typeface="Arial" panose="020B0604020202020204" pitchFamily="34" charset="0"/>
                <a:cs typeface="Arial" panose="020B0604020202020204" pitchFamily="34" charset="0"/>
              </a:rPr>
              <a:t>Scientific oversight involves asking the following questions at the national level:</a:t>
            </a:r>
          </a:p>
          <a:p>
            <a:pPr lvl="1"/>
            <a:r>
              <a:rPr lang="en-US" sz="2200" dirty="0">
                <a:latin typeface="Arial" panose="020B0604020202020204" pitchFamily="34" charset="0"/>
                <a:cs typeface="Arial" panose="020B0604020202020204" pitchFamily="34" charset="0"/>
              </a:rPr>
              <a:t>The rationale, research goals, scientific hypotheses and methods, scale, timings and locations of proposed experiments, with clear justification for </a:t>
            </a:r>
            <a:r>
              <a:rPr lang="en-US" sz="2200" b="1" i="1" dirty="0">
                <a:latin typeface="Arial" panose="020B0604020202020204" pitchFamily="34" charset="0"/>
                <a:cs typeface="Arial" panose="020B0604020202020204" pitchFamily="34" charset="0"/>
              </a:rPr>
              <a:t>why the expected outcomes cannot reasonably be achieved by other methods</a:t>
            </a:r>
            <a:r>
              <a:rPr lang="en-US" sz="2200" dirty="0">
                <a:latin typeface="Arial" panose="020B0604020202020204" pitchFamily="34" charset="0"/>
                <a:cs typeface="Arial" panose="020B0604020202020204" pitchFamily="34" charset="0"/>
              </a:rPr>
              <a:t>. </a:t>
            </a:r>
          </a:p>
          <a:p>
            <a:pPr lvl="1"/>
            <a:r>
              <a:rPr lang="en-US" sz="2200" dirty="0">
                <a:latin typeface="Arial" panose="020B0604020202020204" pitchFamily="34" charset="0"/>
                <a:cs typeface="Arial" panose="020B0604020202020204" pitchFamily="34" charset="0"/>
              </a:rPr>
              <a:t>Whether there is any financial and/or economic gain arising directly from the experiment or its outcomes. </a:t>
            </a:r>
          </a:p>
          <a:p>
            <a:pPr lvl="1"/>
            <a:r>
              <a:rPr lang="en-US" sz="2200" dirty="0">
                <a:latin typeface="Arial" panose="020B0604020202020204" pitchFamily="34" charset="0"/>
                <a:cs typeface="Arial" panose="020B0604020202020204" pitchFamily="34" charset="0"/>
              </a:rPr>
              <a:t>Whether the proposed experiments has or will go through scientific peer review with the review methodology and outcomes made publicly available. </a:t>
            </a:r>
          </a:p>
          <a:p>
            <a:r>
              <a:rPr lang="en-US" sz="2400" dirty="0">
                <a:latin typeface="Arial" panose="020B0604020202020204" pitchFamily="34" charset="0"/>
                <a:cs typeface="Arial" panose="020B0604020202020204" pitchFamily="34" charset="0"/>
              </a:rPr>
              <a:t>Not enough </a:t>
            </a:r>
            <a:r>
              <a:rPr lang="en-US" sz="2400" b="1" dirty="0">
                <a:latin typeface="Arial" panose="020B0604020202020204" pitchFamily="34" charset="0"/>
                <a:cs typeface="Arial" panose="020B0604020202020204" pitchFamily="34" charset="0"/>
              </a:rPr>
              <a:t>independent </a:t>
            </a:r>
            <a:r>
              <a:rPr lang="en-US" sz="2400" dirty="0">
                <a:latin typeface="Arial" panose="020B0604020202020204" pitchFamily="34" charset="0"/>
                <a:cs typeface="Arial" panose="020B0604020202020204" pitchFamily="34" charset="0"/>
              </a:rPr>
              <a:t>national institutions to ask these questions – </a:t>
            </a:r>
          </a:p>
          <a:p>
            <a:pPr lvl="1"/>
            <a:r>
              <a:rPr lang="en-US" dirty="0">
                <a:latin typeface="Arial" panose="020B0604020202020204" pitchFamily="34" charset="0"/>
                <a:cs typeface="Arial" panose="020B0604020202020204" pitchFamily="34" charset="0"/>
              </a:rPr>
              <a:t>Funding/supporting research and regulation of research are currently combined; they need to be separated.</a:t>
            </a:r>
          </a:p>
          <a:p>
            <a:pPr marL="457200" lvl="1"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3554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1A26B-C397-8570-ED6B-D5CDEC5FEB6E}"/>
              </a:ext>
            </a:extLst>
          </p:cNvPr>
          <p:cNvSpPr>
            <a:spLocks noGrp="1"/>
          </p:cNvSpPr>
          <p:nvPr>
            <p:ph type="title"/>
          </p:nvPr>
        </p:nvSpPr>
        <p:spPr>
          <a:xfrm>
            <a:off x="1242204" y="741872"/>
            <a:ext cx="10111596" cy="836762"/>
          </a:xfrm>
        </p:spPr>
        <p:txBody>
          <a:bodyPr>
            <a:normAutofit/>
          </a:bodyPr>
          <a:lstStyle/>
          <a:p>
            <a:r>
              <a:rPr lang="en-US" sz="3600" b="1" dirty="0">
                <a:latin typeface="Arial" panose="020B0604020202020204" pitchFamily="34" charset="0"/>
                <a:cs typeface="Arial" panose="020B0604020202020204" pitchFamily="34" charset="0"/>
              </a:rPr>
              <a:t>International approval process</a:t>
            </a:r>
          </a:p>
        </p:txBody>
      </p:sp>
      <p:pic>
        <p:nvPicPr>
          <p:cNvPr id="5" name="Picture 4">
            <a:extLst>
              <a:ext uri="{FF2B5EF4-FFF2-40B4-BE49-F238E27FC236}">
                <a16:creationId xmlns:a16="http://schemas.microsoft.com/office/drawing/2014/main" id="{7988F0E9-341C-CD86-E785-9F5B3C22A6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2204" y="1578634"/>
            <a:ext cx="10489721" cy="2579349"/>
          </a:xfrm>
          <a:prstGeom prst="rect">
            <a:avLst/>
          </a:prstGeom>
        </p:spPr>
      </p:pic>
    </p:spTree>
    <p:extLst>
      <p:ext uri="{BB962C8B-B14F-4D97-AF65-F5344CB8AC3E}">
        <p14:creationId xmlns:p14="http://schemas.microsoft.com/office/powerpoint/2010/main" val="1789612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7A85703-9432-A388-1640-A848B1EEB1AB}"/>
              </a:ext>
            </a:extLst>
          </p:cNvPr>
          <p:cNvSpPr txBox="1">
            <a:spLocks/>
          </p:cNvSpPr>
          <p:nvPr/>
        </p:nvSpPr>
        <p:spPr>
          <a:xfrm>
            <a:off x="1242204" y="287487"/>
            <a:ext cx="2216987" cy="24384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b="1" dirty="0">
                <a:latin typeface="Arial" panose="020B0604020202020204" pitchFamily="34" charset="0"/>
                <a:cs typeface="Arial" panose="020B0604020202020204" pitchFamily="34" charset="0"/>
              </a:rPr>
              <a:t>Rebooting the existing institutions under the Vienna Convention</a:t>
            </a:r>
          </a:p>
        </p:txBody>
      </p:sp>
      <p:pic>
        <p:nvPicPr>
          <p:cNvPr id="10" name="Picture 9">
            <a:extLst>
              <a:ext uri="{FF2B5EF4-FFF2-40B4-BE49-F238E27FC236}">
                <a16:creationId xmlns:a16="http://schemas.microsoft.com/office/drawing/2014/main" id="{6F76CCC9-A3FF-7FD8-89D1-EC756C50BCB1}"/>
              </a:ext>
            </a:extLst>
          </p:cNvPr>
          <p:cNvPicPr>
            <a:picLocks noChangeAspect="1"/>
          </p:cNvPicPr>
          <p:nvPr/>
        </p:nvPicPr>
        <p:blipFill rotWithShape="1">
          <a:blip r:embed="rId2">
            <a:extLst>
              <a:ext uri="{28A0092B-C50C-407E-A947-70E740481C1C}">
                <a14:useLocalDpi xmlns:a14="http://schemas.microsoft.com/office/drawing/2010/main" val="0"/>
              </a:ext>
            </a:extLst>
          </a:blip>
          <a:srcRect b="36679"/>
          <a:stretch/>
        </p:blipFill>
        <p:spPr>
          <a:xfrm>
            <a:off x="3605837" y="387106"/>
            <a:ext cx="7125420" cy="6114527"/>
          </a:xfrm>
          <a:prstGeom prst="rect">
            <a:avLst/>
          </a:prstGeom>
        </p:spPr>
      </p:pic>
    </p:spTree>
    <p:extLst>
      <p:ext uri="{BB962C8B-B14F-4D97-AF65-F5344CB8AC3E}">
        <p14:creationId xmlns:p14="http://schemas.microsoft.com/office/powerpoint/2010/main" val="2836914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42204" y="393609"/>
            <a:ext cx="9710472" cy="1176399"/>
          </a:xfrm>
        </p:spPr>
        <p:txBody>
          <a:bodyPr>
            <a:normAutofit/>
          </a:bodyPr>
          <a:lstStyle/>
          <a:p>
            <a:r>
              <a:rPr lang="en-US" sz="3600" b="1" dirty="0">
                <a:latin typeface="Arial" panose="020B0604020202020204" pitchFamily="34" charset="0"/>
                <a:cs typeface="Arial" panose="020B0604020202020204" pitchFamily="34" charset="0"/>
              </a:rPr>
              <a:t>Rebooting the existing institutions under the Vienna Convention</a:t>
            </a:r>
          </a:p>
        </p:txBody>
      </p:sp>
      <p:pic>
        <p:nvPicPr>
          <p:cNvPr id="10" name="Picture 9">
            <a:extLst>
              <a:ext uri="{FF2B5EF4-FFF2-40B4-BE49-F238E27FC236}">
                <a16:creationId xmlns:a16="http://schemas.microsoft.com/office/drawing/2014/main" id="{2B54B722-C8B1-243A-80D0-544460428F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8942" y="1508755"/>
            <a:ext cx="9952192" cy="5007392"/>
          </a:xfrm>
          <a:prstGeom prst="rect">
            <a:avLst/>
          </a:prstGeom>
        </p:spPr>
      </p:pic>
    </p:spTree>
    <p:extLst>
      <p:ext uri="{BB962C8B-B14F-4D97-AF65-F5344CB8AC3E}">
        <p14:creationId xmlns:p14="http://schemas.microsoft.com/office/powerpoint/2010/main" val="3834757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CCE30D8-9728-84BE-8289-131A2FDAFA31}"/>
              </a:ext>
            </a:extLst>
          </p:cNvPr>
          <p:cNvSpPr/>
          <p:nvPr/>
        </p:nvSpPr>
        <p:spPr>
          <a:xfrm>
            <a:off x="804331" y="-1"/>
            <a:ext cx="11387669" cy="6858000"/>
          </a:xfrm>
          <a:prstGeom prst="rect">
            <a:avLst/>
          </a:prstGeom>
          <a:solidFill>
            <a:srgbClr val="E8E6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itle 1">
            <a:extLst>
              <a:ext uri="{FF2B5EF4-FFF2-40B4-BE49-F238E27FC236}">
                <a16:creationId xmlns:a16="http://schemas.microsoft.com/office/drawing/2014/main" id="{9A700E30-26E4-E186-50A3-17A5E459134F}"/>
              </a:ext>
            </a:extLst>
          </p:cNvPr>
          <p:cNvSpPr txBox="1">
            <a:spLocks/>
          </p:cNvSpPr>
          <p:nvPr/>
        </p:nvSpPr>
        <p:spPr>
          <a:xfrm>
            <a:off x="6498165" y="2980689"/>
            <a:ext cx="4701892" cy="98288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1D408C"/>
                </a:solidFill>
                <a:latin typeface="Arial" panose="020B0604020202020204" pitchFamily="34" charset="0"/>
                <a:cs typeface="Arial" panose="020B0604020202020204" pitchFamily="34" charset="0"/>
              </a:rPr>
              <a:t>Thank You !</a:t>
            </a:r>
            <a:endParaRPr lang="en-IN" sz="2400" dirty="0">
              <a:solidFill>
                <a:srgbClr val="E5531A"/>
              </a:solidFill>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a16="http://schemas.microsoft.com/office/drawing/2014/main" id="{2915A658-170D-A0CB-B443-0B3C9CE15EE7}"/>
              </a:ext>
            </a:extLst>
          </p:cNvPr>
          <p:cNvCxnSpPr>
            <a:cxnSpLocks/>
          </p:cNvCxnSpPr>
          <p:nvPr/>
        </p:nvCxnSpPr>
        <p:spPr>
          <a:xfrm>
            <a:off x="6202392" y="1078302"/>
            <a:ext cx="0" cy="4787660"/>
          </a:xfrm>
          <a:prstGeom prst="line">
            <a:avLst/>
          </a:prstGeom>
          <a:ln w="28575">
            <a:solidFill>
              <a:srgbClr val="1D408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911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CB170-6FDF-3BEB-227D-8F6E43F3BF2A}"/>
              </a:ext>
            </a:extLst>
          </p:cNvPr>
          <p:cNvSpPr>
            <a:spLocks noGrp="1"/>
          </p:cNvSpPr>
          <p:nvPr>
            <p:ph type="title"/>
          </p:nvPr>
        </p:nvSpPr>
        <p:spPr>
          <a:xfrm>
            <a:off x="1242204" y="365125"/>
            <a:ext cx="9514936" cy="1325563"/>
          </a:xfrm>
        </p:spPr>
        <p:txBody>
          <a:bodyPr>
            <a:normAutofit/>
          </a:bodyPr>
          <a:lstStyle/>
          <a:p>
            <a:r>
              <a:rPr lang="en-US" sz="3600" b="1" dirty="0">
                <a:latin typeface="Arial" panose="020B0604020202020204" pitchFamily="34" charset="0"/>
                <a:cs typeface="Arial" panose="020B0604020202020204" pitchFamily="34" charset="0"/>
              </a:rPr>
              <a:t>Limitations in Using the Montreal Protocol to Regulate SAI</a:t>
            </a:r>
          </a:p>
        </p:txBody>
      </p:sp>
      <p:sp>
        <p:nvSpPr>
          <p:cNvPr id="3" name="Content Placeholder 2">
            <a:extLst>
              <a:ext uri="{FF2B5EF4-FFF2-40B4-BE49-F238E27FC236}">
                <a16:creationId xmlns:a16="http://schemas.microsoft.com/office/drawing/2014/main" id="{AEAC83DC-D8EE-D696-BCC1-967943D49955}"/>
              </a:ext>
            </a:extLst>
          </p:cNvPr>
          <p:cNvSpPr>
            <a:spLocks noGrp="1"/>
          </p:cNvSpPr>
          <p:nvPr>
            <p:ph idx="1"/>
          </p:nvPr>
        </p:nvSpPr>
        <p:spPr>
          <a:xfrm>
            <a:off x="1242204" y="1824611"/>
            <a:ext cx="10371572" cy="4351338"/>
          </a:xfrm>
        </p:spPr>
        <p:txBody>
          <a:bodyPr>
            <a:normAutofit/>
          </a:bodyPr>
          <a:lstStyle/>
          <a:p>
            <a:pPr>
              <a:lnSpc>
                <a:spcPct val="100000"/>
              </a:lnSpc>
            </a:pPr>
            <a:r>
              <a:rPr lang="en-US" sz="2600" dirty="0">
                <a:latin typeface="Arial" panose="020B0604020202020204" pitchFamily="34" charset="0"/>
                <a:cs typeface="Arial" panose="020B0604020202020204" pitchFamily="34" charset="0"/>
              </a:rPr>
              <a:t>Regulating SAI under Montreal Protocol is difficult because:</a:t>
            </a:r>
          </a:p>
          <a:p>
            <a:pPr lvl="1">
              <a:lnSpc>
                <a:spcPct val="100000"/>
              </a:lnSpc>
            </a:pPr>
            <a:r>
              <a:rPr lang="en-US" dirty="0">
                <a:latin typeface="Arial" panose="020B0604020202020204" pitchFamily="34" charset="0"/>
                <a:cs typeface="Arial" panose="020B0604020202020204" pitchFamily="34" charset="0"/>
              </a:rPr>
              <a:t>Protocol is designed to phase down controlled substances to levels considered safe, rather than preventing introduction of a new substance. </a:t>
            </a:r>
          </a:p>
          <a:p>
            <a:pPr lvl="1">
              <a:lnSpc>
                <a:spcPct val="100000"/>
              </a:lnSpc>
            </a:pPr>
            <a:r>
              <a:rPr lang="en-US" dirty="0">
                <a:latin typeface="Arial" panose="020B0604020202020204" pitchFamily="34" charset="0"/>
                <a:cs typeface="Arial" panose="020B0604020202020204" pitchFamily="34" charset="0"/>
              </a:rPr>
              <a:t>“Controlled substance” emission during production and consumption – research activity is not technically production or consumption. </a:t>
            </a:r>
          </a:p>
          <a:p>
            <a:pPr lvl="1">
              <a:lnSpc>
                <a:spcPct val="100000"/>
              </a:lnSpc>
            </a:pPr>
            <a:r>
              <a:rPr lang="en-US" dirty="0">
                <a:latin typeface="Arial" panose="020B0604020202020204" pitchFamily="34" charset="0"/>
                <a:cs typeface="Arial" panose="020B0604020202020204" pitchFamily="34" charset="0"/>
              </a:rPr>
              <a:t>Difficult to set a defined ‘schedule’ for phasing down of research inputs – safe amount is unclear.</a:t>
            </a:r>
          </a:p>
          <a:p>
            <a:pPr lvl="1">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sz="2600" dirty="0">
                <a:latin typeface="Arial" panose="020B0604020202020204" pitchFamily="34" charset="0"/>
                <a:cs typeface="Arial" panose="020B0604020202020204" pitchFamily="34" charset="0"/>
              </a:rPr>
              <a:t>Vienna Convention has all the elements to govern SAI research.</a:t>
            </a:r>
          </a:p>
        </p:txBody>
      </p:sp>
    </p:spTree>
    <p:extLst>
      <p:ext uri="{BB962C8B-B14F-4D97-AF65-F5344CB8AC3E}">
        <p14:creationId xmlns:p14="http://schemas.microsoft.com/office/powerpoint/2010/main" val="171489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42204" y="365126"/>
            <a:ext cx="10111596" cy="1239388"/>
          </a:xfrm>
        </p:spPr>
        <p:txBody>
          <a:bodyPr>
            <a:normAutofit/>
          </a:bodyPr>
          <a:lstStyle/>
          <a:p>
            <a:r>
              <a:rPr lang="en-US" sz="3600" b="1" dirty="0">
                <a:latin typeface="Arial" panose="020B0604020202020204" pitchFamily="34" charset="0"/>
                <a:cs typeface="Arial" panose="020B0604020202020204" pitchFamily="34" charset="0"/>
              </a:rPr>
              <a:t>Evolution of SAI</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42204" y="1690688"/>
            <a:ext cx="4853795" cy="4486275"/>
          </a:xfrm>
        </p:spPr>
        <p:txBody>
          <a:bodyPr>
            <a:normAutofit/>
          </a:bodyPr>
          <a:lstStyle/>
          <a:p>
            <a:r>
              <a:rPr lang="en-US" sz="3200" dirty="0"/>
              <a:t>“Emergency” solution to counteract drastic temperature rises in the future.</a:t>
            </a:r>
          </a:p>
        </p:txBody>
      </p:sp>
    </p:spTree>
    <p:extLst>
      <p:ext uri="{BB962C8B-B14F-4D97-AF65-F5344CB8AC3E}">
        <p14:creationId xmlns:p14="http://schemas.microsoft.com/office/powerpoint/2010/main" val="3572373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3171-B302-6965-9AA9-D64CE534BCCF}"/>
              </a:ext>
            </a:extLst>
          </p:cNvPr>
          <p:cNvSpPr>
            <a:spLocks noGrp="1"/>
          </p:cNvSpPr>
          <p:nvPr>
            <p:ph type="title"/>
          </p:nvPr>
        </p:nvSpPr>
        <p:spPr>
          <a:xfrm>
            <a:off x="1242204" y="365125"/>
            <a:ext cx="10111596" cy="1325563"/>
          </a:xfrm>
        </p:spPr>
        <p:txBody>
          <a:bodyPr>
            <a:normAutofit/>
          </a:bodyPr>
          <a:lstStyle/>
          <a:p>
            <a:r>
              <a:rPr lang="en-US" sz="3600" b="1" dirty="0">
                <a:latin typeface="Arial" panose="020B0604020202020204" pitchFamily="34" charset="0"/>
                <a:cs typeface="Arial" panose="020B0604020202020204" pitchFamily="34" charset="0"/>
              </a:rPr>
              <a:t>Evolution of SAI</a:t>
            </a:r>
          </a:p>
        </p:txBody>
      </p:sp>
      <p:sp>
        <p:nvSpPr>
          <p:cNvPr id="3" name="Content Placeholder 2">
            <a:extLst>
              <a:ext uri="{FF2B5EF4-FFF2-40B4-BE49-F238E27FC236}">
                <a16:creationId xmlns:a16="http://schemas.microsoft.com/office/drawing/2014/main" id="{65DE3AAB-2ACF-CA9C-F287-ECD7EFC815D1}"/>
              </a:ext>
            </a:extLst>
          </p:cNvPr>
          <p:cNvSpPr>
            <a:spLocks noGrp="1"/>
          </p:cNvSpPr>
          <p:nvPr>
            <p:ph idx="1"/>
          </p:nvPr>
        </p:nvSpPr>
        <p:spPr>
          <a:xfrm>
            <a:off x="1242205" y="1825625"/>
            <a:ext cx="4028536" cy="4351338"/>
          </a:xfrm>
        </p:spPr>
        <p:txBody>
          <a:bodyPr>
            <a:normAutofit/>
          </a:bodyPr>
          <a:lstStyle/>
          <a:p>
            <a:r>
              <a:rPr lang="en-US" sz="3000" dirty="0"/>
              <a:t>Partial or complete substitute to the mitigation of GHG emissions -- </a:t>
            </a:r>
            <a:r>
              <a:rPr lang="en-US" sz="3000" i="1" dirty="0"/>
              <a:t>use alongside other GHG mitigation strategies within a decade.</a:t>
            </a:r>
          </a:p>
        </p:txBody>
      </p:sp>
      <p:pic>
        <p:nvPicPr>
          <p:cNvPr id="10" name="Picture 9">
            <a:extLst>
              <a:ext uri="{FF2B5EF4-FFF2-40B4-BE49-F238E27FC236}">
                <a16:creationId xmlns:a16="http://schemas.microsoft.com/office/drawing/2014/main" id="{D6DBBDA0-3C9A-738F-5167-12D10CB363DD}"/>
              </a:ext>
            </a:extLst>
          </p:cNvPr>
          <p:cNvPicPr>
            <a:picLocks noChangeAspect="1"/>
          </p:cNvPicPr>
          <p:nvPr/>
        </p:nvPicPr>
        <p:blipFill>
          <a:blip r:embed="rId2"/>
          <a:stretch>
            <a:fillRect/>
          </a:stretch>
        </p:blipFill>
        <p:spPr>
          <a:xfrm>
            <a:off x="5393565" y="519329"/>
            <a:ext cx="6325209" cy="4707133"/>
          </a:xfrm>
          <a:prstGeom prst="rect">
            <a:avLst/>
          </a:prstGeom>
        </p:spPr>
      </p:pic>
      <p:sp>
        <p:nvSpPr>
          <p:cNvPr id="11" name="TextBox 10">
            <a:extLst>
              <a:ext uri="{FF2B5EF4-FFF2-40B4-BE49-F238E27FC236}">
                <a16:creationId xmlns:a16="http://schemas.microsoft.com/office/drawing/2014/main" id="{2096D69A-62BB-0A00-10A6-E3747AD91FB3}"/>
              </a:ext>
            </a:extLst>
          </p:cNvPr>
          <p:cNvSpPr txBox="1"/>
          <p:nvPr/>
        </p:nvSpPr>
        <p:spPr>
          <a:xfrm>
            <a:off x="5741302" y="5226462"/>
            <a:ext cx="4536270" cy="246221"/>
          </a:xfrm>
          <a:prstGeom prst="rect">
            <a:avLst/>
          </a:prstGeom>
          <a:noFill/>
        </p:spPr>
        <p:txBody>
          <a:bodyPr wrap="square" rtlCol="0">
            <a:spAutoFit/>
          </a:bodyPr>
          <a:lstStyle/>
          <a:p>
            <a:r>
              <a:rPr lang="en-US" sz="1000" dirty="0"/>
              <a:t>Source: WMO Scientific Assessment of Ozone Depletion 2022</a:t>
            </a:r>
          </a:p>
        </p:txBody>
      </p:sp>
    </p:spTree>
    <p:extLst>
      <p:ext uri="{BB962C8B-B14F-4D97-AF65-F5344CB8AC3E}">
        <p14:creationId xmlns:p14="http://schemas.microsoft.com/office/powerpoint/2010/main" val="2002218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7FA2-F155-0073-4C85-15A15CBAAB27}"/>
              </a:ext>
            </a:extLst>
          </p:cNvPr>
          <p:cNvSpPr>
            <a:spLocks noGrp="1"/>
          </p:cNvSpPr>
          <p:nvPr>
            <p:ph type="title"/>
          </p:nvPr>
        </p:nvSpPr>
        <p:spPr>
          <a:xfrm>
            <a:off x="1242204" y="365126"/>
            <a:ext cx="10111596" cy="1241574"/>
          </a:xfrm>
        </p:spPr>
        <p:txBody>
          <a:bodyPr>
            <a:normAutofit/>
          </a:bodyPr>
          <a:lstStyle/>
          <a:p>
            <a:r>
              <a:rPr lang="en-US" sz="3600" b="1" dirty="0">
                <a:latin typeface="Arial" panose="020B0604020202020204" pitchFamily="34" charset="0"/>
                <a:cs typeface="Arial" panose="020B0604020202020204" pitchFamily="34" charset="0"/>
              </a:rPr>
              <a:t>Critical issues with SRM</a:t>
            </a:r>
          </a:p>
        </p:txBody>
      </p:sp>
      <p:sp>
        <p:nvSpPr>
          <p:cNvPr id="3" name="Content Placeholder 2">
            <a:extLst>
              <a:ext uri="{FF2B5EF4-FFF2-40B4-BE49-F238E27FC236}">
                <a16:creationId xmlns:a16="http://schemas.microsoft.com/office/drawing/2014/main" id="{DEA675C3-8378-1DBE-9105-7FE60D6D3B29}"/>
              </a:ext>
            </a:extLst>
          </p:cNvPr>
          <p:cNvSpPr>
            <a:spLocks noGrp="1"/>
          </p:cNvSpPr>
          <p:nvPr>
            <p:ph idx="1"/>
          </p:nvPr>
        </p:nvSpPr>
        <p:spPr>
          <a:xfrm>
            <a:off x="1242204" y="1606699"/>
            <a:ext cx="10248181" cy="4351338"/>
          </a:xfrm>
        </p:spPr>
        <p:txBody>
          <a:bodyPr>
            <a:normAutofit/>
          </a:bodyPr>
          <a:lstStyle/>
          <a:p>
            <a:pPr>
              <a:lnSpc>
                <a:spcPct val="100000"/>
              </a:lnSpc>
              <a:spcBef>
                <a:spcPts val="1600"/>
              </a:spcBef>
              <a:spcAft>
                <a:spcPts val="600"/>
              </a:spcAft>
            </a:pPr>
            <a:r>
              <a:rPr lang="en-US" sz="3000" b="1" dirty="0">
                <a:latin typeface="Arial" panose="020B0604020202020204" pitchFamily="34" charset="0"/>
                <a:cs typeface="Arial" panose="020B0604020202020204" pitchFamily="34" charset="0"/>
              </a:rPr>
              <a:t>Benefits</a:t>
            </a:r>
            <a:r>
              <a:rPr lang="en-US" sz="3000" dirty="0">
                <a:latin typeface="Arial" panose="020B0604020202020204" pitchFamily="34" charset="0"/>
                <a:cs typeface="Arial" panose="020B0604020202020204" pitchFamily="34" charset="0"/>
              </a:rPr>
              <a:t> – theorized, unproven, achievable by other means (mitigation, resilience &amp; adaptation)</a:t>
            </a:r>
          </a:p>
          <a:p>
            <a:pPr>
              <a:lnSpc>
                <a:spcPct val="100000"/>
              </a:lnSpc>
              <a:spcBef>
                <a:spcPts val="1600"/>
              </a:spcBef>
              <a:spcAft>
                <a:spcPts val="600"/>
              </a:spcAft>
            </a:pPr>
            <a:r>
              <a:rPr lang="en-US" sz="3000" b="1" dirty="0">
                <a:latin typeface="Arial" panose="020B0604020202020204" pitchFamily="34" charset="0"/>
                <a:cs typeface="Arial" panose="020B0604020202020204" pitchFamily="34" charset="0"/>
              </a:rPr>
              <a:t>Magnitude of risk</a:t>
            </a:r>
            <a:r>
              <a:rPr lang="en-US" sz="3000" dirty="0">
                <a:latin typeface="Arial" panose="020B0604020202020204" pitchFamily="34" charset="0"/>
                <a:cs typeface="Arial" panose="020B0604020202020204" pitchFamily="34" charset="0"/>
              </a:rPr>
              <a:t> – poorly understood, likely high</a:t>
            </a:r>
          </a:p>
          <a:p>
            <a:pPr>
              <a:lnSpc>
                <a:spcPct val="100000"/>
              </a:lnSpc>
              <a:spcBef>
                <a:spcPts val="1600"/>
              </a:spcBef>
              <a:spcAft>
                <a:spcPts val="600"/>
              </a:spcAft>
            </a:pPr>
            <a:r>
              <a:rPr lang="en-US" sz="3000" b="1" dirty="0">
                <a:latin typeface="Arial" panose="020B0604020202020204" pitchFamily="34" charset="0"/>
                <a:cs typeface="Arial" panose="020B0604020202020204" pitchFamily="34" charset="0"/>
              </a:rPr>
              <a:t>Scope of risk</a:t>
            </a:r>
            <a:r>
              <a:rPr lang="en-US" sz="3000" dirty="0">
                <a:latin typeface="Arial" panose="020B0604020202020204" pitchFamily="34" charset="0"/>
                <a:cs typeface="Arial" panose="020B0604020202020204" pitchFamily="34" charset="0"/>
              </a:rPr>
              <a:t> – global, uneven, extending beyond national borders</a:t>
            </a:r>
          </a:p>
          <a:p>
            <a:pPr>
              <a:spcAft>
                <a:spcPts val="600"/>
              </a:spcAft>
            </a:pPr>
            <a:endParaRPr lang="en-US" sz="3000" dirty="0">
              <a:latin typeface="Arial" panose="020B0604020202020204" pitchFamily="34" charset="0"/>
              <a:cs typeface="Arial" panose="020B0604020202020204" pitchFamily="34" charset="0"/>
            </a:endParaRPr>
          </a:p>
          <a:p>
            <a:pPr>
              <a:spcAft>
                <a:spcPts val="600"/>
              </a:spcAft>
            </a:pPr>
            <a:endParaRPr lang="en-US" sz="3000" dirty="0">
              <a:latin typeface="Arial" panose="020B0604020202020204" pitchFamily="34" charset="0"/>
              <a:cs typeface="Arial" panose="020B0604020202020204" pitchFamily="34" charset="0"/>
            </a:endParaRPr>
          </a:p>
          <a:p>
            <a:pPr>
              <a:spcAft>
                <a:spcPts val="600"/>
              </a:spcAft>
            </a:pPr>
            <a:endParaRPr lang="en-US" sz="3000" dirty="0">
              <a:latin typeface="Arial" panose="020B0604020202020204" pitchFamily="34" charset="0"/>
              <a:cs typeface="Arial" panose="020B0604020202020204" pitchFamily="34" charset="0"/>
            </a:endParaRPr>
          </a:p>
          <a:p>
            <a:pPr>
              <a:spcAft>
                <a:spcPts val="600"/>
              </a:spcAft>
            </a:pP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663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7FA2-F155-0073-4C85-15A15CBAAB27}"/>
              </a:ext>
            </a:extLst>
          </p:cNvPr>
          <p:cNvSpPr>
            <a:spLocks noGrp="1"/>
          </p:cNvSpPr>
          <p:nvPr>
            <p:ph type="title"/>
          </p:nvPr>
        </p:nvSpPr>
        <p:spPr>
          <a:xfrm>
            <a:off x="1242203" y="365126"/>
            <a:ext cx="10111597" cy="1241574"/>
          </a:xfrm>
        </p:spPr>
        <p:txBody>
          <a:bodyPr>
            <a:normAutofit/>
          </a:bodyPr>
          <a:lstStyle/>
          <a:p>
            <a:r>
              <a:rPr lang="en-US" sz="3600" b="1" dirty="0">
                <a:latin typeface="Arial" panose="020B0604020202020204" pitchFamily="34" charset="0"/>
                <a:cs typeface="Arial" panose="020B0604020202020204" pitchFamily="34" charset="0"/>
              </a:rPr>
              <a:t>Need for governance</a:t>
            </a:r>
          </a:p>
        </p:txBody>
      </p:sp>
      <p:sp>
        <p:nvSpPr>
          <p:cNvPr id="3" name="Content Placeholder 2">
            <a:extLst>
              <a:ext uri="{FF2B5EF4-FFF2-40B4-BE49-F238E27FC236}">
                <a16:creationId xmlns:a16="http://schemas.microsoft.com/office/drawing/2014/main" id="{DEA675C3-8378-1DBE-9105-7FE60D6D3B29}"/>
              </a:ext>
            </a:extLst>
          </p:cNvPr>
          <p:cNvSpPr>
            <a:spLocks noGrp="1"/>
          </p:cNvSpPr>
          <p:nvPr>
            <p:ph idx="1"/>
          </p:nvPr>
        </p:nvSpPr>
        <p:spPr>
          <a:xfrm>
            <a:off x="1242203" y="1606699"/>
            <a:ext cx="10371573" cy="4351338"/>
          </a:xfrm>
        </p:spPr>
        <p:txBody>
          <a:bodyPr>
            <a:normAutofit/>
          </a:bodyPr>
          <a:lstStyle/>
          <a:p>
            <a:pPr>
              <a:lnSpc>
                <a:spcPct val="100000"/>
              </a:lnSpc>
              <a:spcBef>
                <a:spcPts val="1600"/>
              </a:spcBef>
            </a:pPr>
            <a:r>
              <a:rPr lang="en-US" dirty="0">
                <a:latin typeface="Arial" panose="020B0604020202020204" pitchFamily="34" charset="0"/>
                <a:cs typeface="Arial" panose="020B0604020202020204" pitchFamily="34" charset="0"/>
              </a:rPr>
              <a:t>Research concentrated in few countries; limited information sharing.</a:t>
            </a:r>
          </a:p>
          <a:p>
            <a:pPr>
              <a:lnSpc>
                <a:spcPct val="100000"/>
              </a:lnSpc>
              <a:spcBef>
                <a:spcPts val="1600"/>
              </a:spcBef>
            </a:pPr>
            <a:r>
              <a:rPr lang="en-US" dirty="0">
                <a:latin typeface="Arial" panose="020B0604020202020204" pitchFamily="34" charset="0"/>
                <a:cs typeface="Arial" panose="020B0604020202020204" pitchFamily="34" charset="0"/>
              </a:rPr>
              <a:t>Quickly moving to outdoor experiments</a:t>
            </a:r>
          </a:p>
          <a:p>
            <a:pPr lvl="1">
              <a:lnSpc>
                <a:spcPct val="100000"/>
              </a:lnSpc>
            </a:pPr>
            <a:r>
              <a:rPr lang="en-US" dirty="0">
                <a:latin typeface="Arial" panose="020B0604020202020204" pitchFamily="34" charset="0"/>
                <a:cs typeface="Arial" panose="020B0604020202020204" pitchFamily="34" charset="0"/>
              </a:rPr>
              <a:t>Boundary between small-scale outdoor experiment, large-scale outdoor experiment and deployment unclear.</a:t>
            </a:r>
          </a:p>
          <a:p>
            <a:pPr lvl="1">
              <a:lnSpc>
                <a:spcPct val="100000"/>
              </a:lnSpc>
            </a:pPr>
            <a:r>
              <a:rPr lang="en-US" dirty="0">
                <a:latin typeface="Arial" panose="020B0604020202020204" pitchFamily="34" charset="0"/>
                <a:cs typeface="Arial" panose="020B0604020202020204" pitchFamily="34" charset="0"/>
              </a:rPr>
              <a:t>Boundary between climate adaptation and SRM deployment unclear.</a:t>
            </a:r>
          </a:p>
          <a:p>
            <a:pPr lvl="1">
              <a:lnSpc>
                <a:spcPct val="100000"/>
              </a:lnSpc>
            </a:pPr>
            <a:r>
              <a:rPr lang="en-US" dirty="0">
                <a:latin typeface="Arial" panose="020B0604020202020204" pitchFamily="34" charset="0"/>
                <a:cs typeface="Arial" panose="020B0604020202020204" pitchFamily="34" charset="0"/>
              </a:rPr>
              <a:t>Overlap between climate science experiments and SRM experiments.</a:t>
            </a:r>
          </a:p>
          <a:p>
            <a:pPr>
              <a:lnSpc>
                <a:spcPct val="100000"/>
              </a:lnSpc>
              <a:spcBef>
                <a:spcPts val="1600"/>
              </a:spcBef>
            </a:pPr>
            <a:r>
              <a:rPr lang="en-US" dirty="0">
                <a:latin typeface="Arial" panose="020B0604020202020204" pitchFamily="34" charset="0"/>
                <a:cs typeface="Arial" panose="020B0604020202020204" pitchFamily="34" charset="0"/>
              </a:rPr>
              <a:t>Research governance needed as the scope of risk extends beyond national borders.  </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441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ACD2-E9E4-CAEB-AE20-98D117888AEC}"/>
              </a:ext>
            </a:extLst>
          </p:cNvPr>
          <p:cNvSpPr>
            <a:spLocks noGrp="1"/>
          </p:cNvSpPr>
          <p:nvPr>
            <p:ph type="title"/>
          </p:nvPr>
        </p:nvSpPr>
        <p:spPr>
          <a:xfrm>
            <a:off x="1259540" y="112144"/>
            <a:ext cx="10094259" cy="1222135"/>
          </a:xfrm>
        </p:spPr>
        <p:txBody>
          <a:bodyPr>
            <a:normAutofit/>
          </a:bodyPr>
          <a:lstStyle/>
          <a:p>
            <a:r>
              <a:rPr lang="en-US" sz="3600" b="1" dirty="0">
                <a:latin typeface="Arial" panose="020B0604020202020204" pitchFamily="34" charset="0"/>
                <a:cs typeface="Arial" panose="020B0604020202020204" pitchFamily="34" charset="0"/>
              </a:rPr>
              <a:t>Current global governance on SRM</a:t>
            </a:r>
          </a:p>
        </p:txBody>
      </p:sp>
      <p:sp>
        <p:nvSpPr>
          <p:cNvPr id="3" name="Content Placeholder 2">
            <a:extLst>
              <a:ext uri="{FF2B5EF4-FFF2-40B4-BE49-F238E27FC236}">
                <a16:creationId xmlns:a16="http://schemas.microsoft.com/office/drawing/2014/main" id="{F764BFE4-C13B-B5CE-42B4-782B6B9C05B7}"/>
              </a:ext>
            </a:extLst>
          </p:cNvPr>
          <p:cNvSpPr>
            <a:spLocks noGrp="1"/>
          </p:cNvSpPr>
          <p:nvPr>
            <p:ph idx="1"/>
          </p:nvPr>
        </p:nvSpPr>
        <p:spPr>
          <a:xfrm>
            <a:off x="1259540" y="1124070"/>
            <a:ext cx="10515601" cy="4351338"/>
          </a:xfrm>
        </p:spPr>
        <p:txBody>
          <a:bodyPr>
            <a:noAutofit/>
          </a:bodyPr>
          <a:lstStyle/>
          <a:p>
            <a:r>
              <a:rPr lang="en-US" dirty="0">
                <a:latin typeface="Arial" panose="020B0604020202020204" pitchFamily="34" charset="0"/>
                <a:cs typeface="Arial" panose="020B0604020202020204" pitchFamily="34" charset="0"/>
              </a:rPr>
              <a:t>Convention on Biodiversity (1992)</a:t>
            </a:r>
          </a:p>
          <a:p>
            <a:pPr lvl="1"/>
            <a:r>
              <a:rPr lang="en-US" dirty="0">
                <a:latin typeface="Arial" panose="020B0604020202020204" pitchFamily="34" charset="0"/>
                <a:cs typeface="Arial" panose="020B0604020202020204" pitchFamily="34" charset="0"/>
              </a:rPr>
              <a:t>2010 COP Decision bans geoengineering, with narrow exception for small-scale research </a:t>
            </a:r>
            <a:r>
              <a:rPr lang="en-US" b="1" dirty="0">
                <a:latin typeface="Arial" panose="020B0604020202020204" pitchFamily="34" charset="0"/>
                <a:cs typeface="Arial" panose="020B0604020202020204" pitchFamily="34" charset="0"/>
              </a:rPr>
              <a:t>“only if they are justified by the need to gather specific scientific data and are subject to a thorough prior assessment of the potential impacts on the environment”.</a:t>
            </a:r>
          </a:p>
          <a:p>
            <a:pPr lvl="1"/>
            <a:r>
              <a:rPr lang="en-US" dirty="0">
                <a:latin typeface="Arial" panose="020B0604020202020204" pitchFamily="34" charset="0"/>
                <a:cs typeface="Arial" panose="020B0604020202020204" pitchFamily="34" charset="0"/>
              </a:rPr>
              <a:t>No framework for prior assessment and approval.</a:t>
            </a:r>
          </a:p>
          <a:p>
            <a:pPr lvl="1"/>
            <a:r>
              <a:rPr lang="en-US" dirty="0">
                <a:latin typeface="Arial" panose="020B0604020202020204" pitchFamily="34" charset="0"/>
                <a:cs typeface="Arial" panose="020B0604020202020204" pitchFamily="34" charset="0"/>
              </a:rPr>
              <a:t>Wide participation, but U.S. not a party.</a:t>
            </a:r>
          </a:p>
          <a:p>
            <a:pPr lvl="1"/>
            <a:endParaRPr lang="en-US" sz="2000" dirty="0">
              <a:latin typeface="Arial" panose="020B0604020202020204" pitchFamily="34" charset="0"/>
              <a:cs typeface="Arial" panose="020B0604020202020204" pitchFamily="34" charset="0"/>
            </a:endParaRPr>
          </a:p>
          <a:p>
            <a:pPr>
              <a:spcBef>
                <a:spcPts val="0"/>
              </a:spcBef>
            </a:pPr>
            <a:r>
              <a:rPr lang="en-US" dirty="0">
                <a:latin typeface="Arial" panose="020B0604020202020204" pitchFamily="34" charset="0"/>
                <a:cs typeface="Arial" panose="020B0604020202020204" pitchFamily="34" charset="0"/>
              </a:rPr>
              <a:t>London Convention on Marine Pollution (1972)</a:t>
            </a:r>
          </a:p>
          <a:p>
            <a:pPr lvl="1"/>
            <a:r>
              <a:rPr lang="en-US" dirty="0">
                <a:latin typeface="Arial" panose="020B0604020202020204" pitchFamily="34" charset="0"/>
                <a:cs typeface="Arial" panose="020B0604020202020204" pitchFamily="34" charset="0"/>
              </a:rPr>
              <a:t>2010 COP decision </a:t>
            </a:r>
            <a:r>
              <a:rPr lang="en-US" b="1" dirty="0">
                <a:latin typeface="Arial" panose="020B0604020202020204" pitchFamily="34" charset="0"/>
                <a:cs typeface="Arial" panose="020B0604020202020204" pitchFamily="34" charset="0"/>
              </a:rPr>
              <a:t>creates research assessment framework for ocean fertilization experiments </a:t>
            </a:r>
          </a:p>
          <a:p>
            <a:pPr lvl="1"/>
            <a:r>
              <a:rPr lang="en-US" dirty="0">
                <a:latin typeface="Arial" panose="020B0604020202020204" pitchFamily="34" charset="0"/>
                <a:cs typeface="Arial" panose="020B0604020202020204" pitchFamily="34" charset="0"/>
              </a:rPr>
              <a:t>Ocean fertilization is a type of carbon dioxide removal geoengineering</a:t>
            </a:r>
          </a:p>
          <a:p>
            <a:pPr lvl="1"/>
            <a:r>
              <a:rPr lang="en-US" dirty="0">
                <a:latin typeface="Arial" panose="020B0604020202020204" pitchFamily="34" charset="0"/>
                <a:cs typeface="Arial" panose="020B0604020202020204" pitchFamily="34" charset="0"/>
              </a:rPr>
              <a:t>87 parties, including US, several EU countries and China. India not a party.</a:t>
            </a:r>
          </a:p>
        </p:txBody>
      </p:sp>
    </p:spTree>
    <p:extLst>
      <p:ext uri="{BB962C8B-B14F-4D97-AF65-F5344CB8AC3E}">
        <p14:creationId xmlns:p14="http://schemas.microsoft.com/office/powerpoint/2010/main" val="362730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ACD2-E9E4-CAEB-AE20-98D117888AEC}"/>
              </a:ext>
            </a:extLst>
          </p:cNvPr>
          <p:cNvSpPr>
            <a:spLocks noGrp="1"/>
          </p:cNvSpPr>
          <p:nvPr>
            <p:ph type="title"/>
          </p:nvPr>
        </p:nvSpPr>
        <p:spPr>
          <a:xfrm>
            <a:off x="1259540" y="112144"/>
            <a:ext cx="10094259" cy="1222135"/>
          </a:xfrm>
        </p:spPr>
        <p:txBody>
          <a:bodyPr>
            <a:normAutofit/>
          </a:bodyPr>
          <a:lstStyle/>
          <a:p>
            <a:r>
              <a:rPr lang="en-US" sz="3600" b="1" dirty="0">
                <a:latin typeface="Arial" panose="020B0604020202020204" pitchFamily="34" charset="0"/>
                <a:cs typeface="Arial" panose="020B0604020202020204" pitchFamily="34" charset="0"/>
              </a:rPr>
              <a:t>Current global governance on SRM</a:t>
            </a:r>
          </a:p>
        </p:txBody>
      </p:sp>
      <p:sp>
        <p:nvSpPr>
          <p:cNvPr id="3" name="Content Placeholder 2">
            <a:extLst>
              <a:ext uri="{FF2B5EF4-FFF2-40B4-BE49-F238E27FC236}">
                <a16:creationId xmlns:a16="http://schemas.microsoft.com/office/drawing/2014/main" id="{F764BFE4-C13B-B5CE-42B4-782B6B9C05B7}"/>
              </a:ext>
            </a:extLst>
          </p:cNvPr>
          <p:cNvSpPr>
            <a:spLocks noGrp="1"/>
          </p:cNvSpPr>
          <p:nvPr>
            <p:ph idx="1"/>
          </p:nvPr>
        </p:nvSpPr>
        <p:spPr>
          <a:xfrm>
            <a:off x="1259540" y="1124070"/>
            <a:ext cx="10515601" cy="4351338"/>
          </a:xfrm>
        </p:spPr>
        <p:txBody>
          <a:bodyPr>
            <a:noAutofit/>
          </a:bodyPr>
          <a:lstStyle/>
          <a:p>
            <a:pPr>
              <a:lnSpc>
                <a:spcPct val="100000"/>
              </a:lnSpc>
              <a:spcBef>
                <a:spcPts val="0"/>
              </a:spcBef>
            </a:pPr>
            <a:r>
              <a:rPr lang="en-US" dirty="0">
                <a:latin typeface="Arial" panose="020B0604020202020204" pitchFamily="34" charset="0"/>
                <a:cs typeface="Arial" panose="020B0604020202020204" pitchFamily="34" charset="0"/>
              </a:rPr>
              <a:t>London Protocol on Marine Pollution (1992)</a:t>
            </a:r>
          </a:p>
          <a:p>
            <a:pPr lvl="1">
              <a:lnSpc>
                <a:spcPct val="100000"/>
              </a:lnSpc>
            </a:pPr>
            <a:r>
              <a:rPr lang="en-US" dirty="0">
                <a:latin typeface="Arial" panose="020B0604020202020204" pitchFamily="34" charset="0"/>
                <a:cs typeface="Arial" panose="020B0604020202020204" pitchFamily="34" charset="0"/>
              </a:rPr>
              <a:t>2013 parties decision to regulate all ocean-based geoengineering</a:t>
            </a:r>
          </a:p>
          <a:p>
            <a:pPr lvl="1">
              <a:lnSpc>
                <a:spcPct val="100000"/>
              </a:lnSpc>
            </a:pPr>
            <a:r>
              <a:rPr lang="en-US" dirty="0">
                <a:latin typeface="Arial" panose="020B0604020202020204" pitchFamily="34" charset="0"/>
                <a:cs typeface="Arial" panose="020B0604020202020204" pitchFamily="34" charset="0"/>
              </a:rPr>
              <a:t>‘Negative list’ approach – </a:t>
            </a:r>
            <a:r>
              <a:rPr lang="en-US" b="1" dirty="0">
                <a:latin typeface="Arial" panose="020B0604020202020204" pitchFamily="34" charset="0"/>
                <a:cs typeface="Arial" panose="020B0604020202020204" pitchFamily="34" charset="0"/>
              </a:rPr>
              <a:t>all activity including experiments prohibited unless expressly assessed and permitted</a:t>
            </a:r>
          </a:p>
          <a:p>
            <a:pPr lvl="1">
              <a:lnSpc>
                <a:spcPct val="100000"/>
              </a:lnSpc>
            </a:pPr>
            <a:r>
              <a:rPr lang="en-US" dirty="0">
                <a:latin typeface="Arial" panose="020B0604020202020204" pitchFamily="34" charset="0"/>
                <a:cs typeface="Arial" panose="020B0604020202020204" pitchFamily="34" charset="0"/>
              </a:rPr>
              <a:t>53 parties, U.S. not a party.</a:t>
            </a:r>
          </a:p>
          <a:p>
            <a:pPr>
              <a:lnSpc>
                <a:spcPct val="100000"/>
              </a:lnSpc>
              <a:spcBef>
                <a:spcPts val="1600"/>
              </a:spcBef>
            </a:pPr>
            <a:r>
              <a:rPr lang="en-US" dirty="0">
                <a:latin typeface="Arial" panose="020B0604020202020204" pitchFamily="34" charset="0"/>
                <a:cs typeface="Arial" panose="020B0604020202020204" pitchFamily="34" charset="0"/>
              </a:rPr>
              <a:t>Outer Space Treaty (1967)</a:t>
            </a:r>
          </a:p>
          <a:p>
            <a:pPr lvl="1">
              <a:lnSpc>
                <a:spcPct val="100000"/>
              </a:lnSpc>
            </a:pPr>
            <a:r>
              <a:rPr lang="en-US" dirty="0">
                <a:latin typeface="Arial" panose="020B0604020202020204" pitchFamily="34" charset="0"/>
                <a:cs typeface="Arial" panose="020B0604020202020204" pitchFamily="34" charset="0"/>
              </a:rPr>
              <a:t>No express governance, could govern space reflectors</a:t>
            </a:r>
          </a:p>
          <a:p>
            <a:pPr lvl="1">
              <a:lnSpc>
                <a:spcPct val="100000"/>
              </a:lnSpc>
              <a:spcAft>
                <a:spcPts val="600"/>
              </a:spcAft>
            </a:pPr>
            <a:r>
              <a:rPr lang="en-US" dirty="0">
                <a:latin typeface="Arial" panose="020B0604020202020204" pitchFamily="34" charset="0"/>
                <a:cs typeface="Arial" panose="020B0604020202020204" pitchFamily="34" charset="0"/>
              </a:rPr>
              <a:t>114 parties, including all major spacefaring nations</a:t>
            </a:r>
          </a:p>
          <a:p>
            <a:pPr>
              <a:lnSpc>
                <a:spcPct val="100000"/>
              </a:lnSpc>
              <a:spcBef>
                <a:spcPts val="1600"/>
              </a:spcBef>
            </a:pPr>
            <a:r>
              <a:rPr lang="en-US" b="1" dirty="0">
                <a:latin typeface="Arial" panose="020B0604020202020204" pitchFamily="34" charset="0"/>
                <a:cs typeface="Arial" panose="020B0604020202020204" pitchFamily="34" charset="0"/>
              </a:rPr>
              <a:t>No specific global governance on Stratospheric Aerosol Injection, the most advanced SRM technology.</a:t>
            </a:r>
            <a:endParaRPr lang="en-US" dirty="0">
              <a:latin typeface="Arial" panose="020B0604020202020204" pitchFamily="34" charset="0"/>
              <a:cs typeface="Arial" panose="020B0604020202020204" pitchFamily="34" charset="0"/>
            </a:endParaRPr>
          </a:p>
          <a:p>
            <a:pPr marL="457200" lvl="1" indent="0">
              <a:buNone/>
            </a:pPr>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9939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BC06-32FE-9900-545A-C399C58D5EA0}"/>
              </a:ext>
            </a:extLst>
          </p:cNvPr>
          <p:cNvSpPr>
            <a:spLocks noGrp="1"/>
          </p:cNvSpPr>
          <p:nvPr>
            <p:ph type="title"/>
          </p:nvPr>
        </p:nvSpPr>
        <p:spPr>
          <a:xfrm>
            <a:off x="1233576" y="252982"/>
            <a:ext cx="10120223" cy="1118618"/>
          </a:xfrm>
        </p:spPr>
        <p:txBody>
          <a:bodyPr>
            <a:normAutofit/>
          </a:bodyPr>
          <a:lstStyle/>
          <a:p>
            <a:r>
              <a:rPr lang="en-US" sz="3600" b="1" dirty="0">
                <a:latin typeface="Arial" panose="020B0604020202020204" pitchFamily="34" charset="0"/>
                <a:cs typeface="Arial" panose="020B0604020202020204" pitchFamily="34" charset="0"/>
              </a:rPr>
              <a:t>SAI and Ozone layer modification</a:t>
            </a:r>
          </a:p>
        </p:txBody>
      </p:sp>
      <p:sp>
        <p:nvSpPr>
          <p:cNvPr id="3" name="Content Placeholder 2">
            <a:extLst>
              <a:ext uri="{FF2B5EF4-FFF2-40B4-BE49-F238E27FC236}">
                <a16:creationId xmlns:a16="http://schemas.microsoft.com/office/drawing/2014/main" id="{E88CBDD7-2E30-F0AE-82B7-5E971C6A6589}"/>
              </a:ext>
            </a:extLst>
          </p:cNvPr>
          <p:cNvSpPr>
            <a:spLocks noGrp="1"/>
          </p:cNvSpPr>
          <p:nvPr>
            <p:ph idx="1"/>
          </p:nvPr>
        </p:nvSpPr>
        <p:spPr>
          <a:xfrm>
            <a:off x="1233576" y="1224951"/>
            <a:ext cx="10120224" cy="4351338"/>
          </a:xfrm>
        </p:spPr>
        <p:txBody>
          <a:bodyPr>
            <a:noAutofit/>
          </a:bodyPr>
          <a:lstStyle/>
          <a:p>
            <a:pPr marL="0" indent="0">
              <a:lnSpc>
                <a:spcPct val="100000"/>
              </a:lnSpc>
              <a:buNone/>
            </a:pPr>
            <a:r>
              <a:rPr lang="en-US" sz="2600" b="1" dirty="0"/>
              <a:t>Scientific Assessment Panel, 2022</a:t>
            </a:r>
          </a:p>
          <a:p>
            <a:pPr lvl="1">
              <a:lnSpc>
                <a:spcPct val="100000"/>
              </a:lnSpc>
              <a:spcBef>
                <a:spcPts val="600"/>
              </a:spcBef>
            </a:pPr>
            <a:r>
              <a:rPr lang="en-US" sz="2200" dirty="0"/>
              <a:t>…. would “very likely cause unintended consequences, including changes in stratospheric ozone concentrations.”</a:t>
            </a:r>
          </a:p>
          <a:p>
            <a:pPr lvl="1">
              <a:lnSpc>
                <a:spcPct val="100000"/>
              </a:lnSpc>
              <a:spcBef>
                <a:spcPts val="600"/>
              </a:spcBef>
              <a:spcAft>
                <a:spcPts val="600"/>
              </a:spcAft>
            </a:pPr>
            <a:r>
              <a:rPr lang="en-US" sz="2200" dirty="0"/>
              <a:t>“Stratospheric Aerosol Injection rates sufficient to achieve 0.5 °C of global cooling over the period 2020–2040 would result in a reduction of total column ozone close to the minimum values observed between 1990 and 2007.”</a:t>
            </a:r>
            <a:endParaRPr lang="en-IN" sz="2200" dirty="0">
              <a:effectLst/>
            </a:endParaRPr>
          </a:p>
          <a:p>
            <a:pPr marL="0" indent="0">
              <a:lnSpc>
                <a:spcPct val="100000"/>
              </a:lnSpc>
              <a:spcBef>
                <a:spcPts val="1600"/>
              </a:spcBef>
              <a:buNone/>
            </a:pPr>
            <a:r>
              <a:rPr lang="en-IN" sz="2400" b="1" dirty="0">
                <a:effectLst/>
              </a:rPr>
              <a:t>An independent expert review on Solar Radiation Modification research and deployment, UNEP, 2023</a:t>
            </a:r>
          </a:p>
          <a:p>
            <a:pPr lvl="1">
              <a:lnSpc>
                <a:spcPct val="100000"/>
              </a:lnSpc>
              <a:spcBef>
                <a:spcPts val="600"/>
              </a:spcBef>
            </a:pPr>
            <a:r>
              <a:rPr lang="en-IN" sz="2200" dirty="0">
                <a:solidFill>
                  <a:srgbClr val="001E35"/>
                </a:solidFill>
                <a:effectLst/>
              </a:rPr>
              <a:t>“Recent studies considering sulphate aerosols indicate that stratospheric ozone depletion would be increased in the polar stratosphere, the Antarctic ozone hole recovery could be delayed by a couple of decades and the ozone hole could become deeper in the first decade of SAI deployment”.</a:t>
            </a:r>
            <a:endParaRPr lang="en-US" sz="2200" dirty="0"/>
          </a:p>
        </p:txBody>
      </p:sp>
    </p:spTree>
    <p:extLst>
      <p:ext uri="{BB962C8B-B14F-4D97-AF65-F5344CB8AC3E}">
        <p14:creationId xmlns:p14="http://schemas.microsoft.com/office/powerpoint/2010/main" val="1882191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1372</TotalTime>
  <Words>1726</Words>
  <Application>Microsoft Macintosh PowerPoint</Application>
  <PresentationFormat>Widescreen</PresentationFormat>
  <Paragraphs>133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Side Event  35th Meeting of the Parties to the Montreal Protocol on Substances that Deplete the Ozone Layer  Tuesday, 24th October 2023 United Nations Office at Nairobi</vt:lpstr>
      <vt:lpstr>Evolution of SAI</vt:lpstr>
      <vt:lpstr>Evolution of SAI</vt:lpstr>
      <vt:lpstr>Evolution of SAI</vt:lpstr>
      <vt:lpstr>Critical issues with SRM</vt:lpstr>
      <vt:lpstr>Need for governance</vt:lpstr>
      <vt:lpstr>Current global governance on SRM</vt:lpstr>
      <vt:lpstr>Current global governance on SRM</vt:lpstr>
      <vt:lpstr>SAI and Ozone layer modification</vt:lpstr>
      <vt:lpstr>Ozone layer modification and Vienna Convention</vt:lpstr>
      <vt:lpstr>Regulating SRM under the Vienna Convention: Key Provisions</vt:lpstr>
      <vt:lpstr>The Duty to Co-operate</vt:lpstr>
      <vt:lpstr>One integrated global regulatory framework/treaty or Regime Complex</vt:lpstr>
      <vt:lpstr>One integrated global regulatory framework/treaty or Regime Complex</vt:lpstr>
      <vt:lpstr>Regime Complex on SRM</vt:lpstr>
      <vt:lpstr>Governance of SAI research under the Vienna Convention</vt:lpstr>
      <vt:lpstr>Research Assessment Framework under Vienna Convention</vt:lpstr>
      <vt:lpstr>Information Sharing and Consultation</vt:lpstr>
      <vt:lpstr>Structured Environmental Impact and Risk Assessment</vt:lpstr>
      <vt:lpstr>Research Assessment Framework for Ocean Fertilization under the London Convention</vt:lpstr>
      <vt:lpstr>Independent national scientific oversight</vt:lpstr>
      <vt:lpstr>International approval process</vt:lpstr>
      <vt:lpstr>PowerPoint Presentation</vt:lpstr>
      <vt:lpstr>Rebooting the existing institutions under the Vienna Convention</vt:lpstr>
      <vt:lpstr>PowerPoint Presentation</vt:lpstr>
      <vt:lpstr>Limitations in Using the Montreal Protocol to Regulate SAI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Governing Solar Radiation Modification under the Vienna Convention </dc:title>
  <dc:creator>Tarun Gopalakrishnan</dc:creator>
  <cp:lastModifiedBy>Chandra Bhushan</cp:lastModifiedBy>
  <cp:revision>22</cp:revision>
  <dcterms:created xsi:type="dcterms:W3CDTF">2023-10-22T12:37:30Z</dcterms:created>
  <dcterms:modified xsi:type="dcterms:W3CDTF">2023-10-24T12:20:50Z</dcterms:modified>
</cp:coreProperties>
</file>